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8" r:id="rId3"/>
    <p:sldId id="293" r:id="rId4"/>
    <p:sldId id="277" r:id="rId5"/>
    <p:sldId id="294" r:id="rId6"/>
    <p:sldId id="295" r:id="rId7"/>
    <p:sldId id="266" r:id="rId8"/>
    <p:sldId id="296" r:id="rId9"/>
    <p:sldId id="268"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Hero"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EA"/>
    <a:srgbClr val="DEDED5"/>
    <a:srgbClr val="BDC1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1448" autoAdjust="0"/>
  </p:normalViewPr>
  <p:slideViewPr>
    <p:cSldViewPr>
      <p:cViewPr varScale="1">
        <p:scale>
          <a:sx n="54" d="100"/>
          <a:sy n="54" d="100"/>
        </p:scale>
        <p:origin x="672" y="8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35BE7-C01A-4AFA-889A-F3A4E2085B9A}"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DD6F800-B8A8-4D08-902B-4F5516C2BA6B}">
      <dgm:prSet/>
      <dgm:spPr/>
      <dgm:t>
        <a:bodyPr/>
        <a:lstStyle/>
        <a:p>
          <a:pPr>
            <a:lnSpc>
              <a:spcPct val="100000"/>
            </a:lnSpc>
            <a:defRPr cap="all"/>
          </a:pPr>
          <a:r>
            <a:rPr lang="de-DE"/>
            <a:t>Schöpfung bewahren</a:t>
          </a:r>
          <a:endParaRPr lang="en-US"/>
        </a:p>
      </dgm:t>
    </dgm:pt>
    <dgm:pt modelId="{AD6B275B-3BDC-4611-B5AC-40744BAB04C5}" type="parTrans" cxnId="{4ADB25B5-1B1B-47FF-981A-4D171CD2D301}">
      <dgm:prSet/>
      <dgm:spPr/>
      <dgm:t>
        <a:bodyPr/>
        <a:lstStyle/>
        <a:p>
          <a:endParaRPr lang="en-US"/>
        </a:p>
      </dgm:t>
    </dgm:pt>
    <dgm:pt modelId="{5630EFEA-1B24-4E76-993E-C25F5F00D739}" type="sibTrans" cxnId="{4ADB25B5-1B1B-47FF-981A-4D171CD2D301}">
      <dgm:prSet/>
      <dgm:spPr/>
      <dgm:t>
        <a:bodyPr/>
        <a:lstStyle/>
        <a:p>
          <a:endParaRPr lang="en-US"/>
        </a:p>
      </dgm:t>
    </dgm:pt>
    <dgm:pt modelId="{3CFE57F6-3DA8-4726-A66C-37C9B3B046F2}">
      <dgm:prSet/>
      <dgm:spPr/>
      <dgm:t>
        <a:bodyPr/>
        <a:lstStyle/>
        <a:p>
          <a:pPr>
            <a:lnSpc>
              <a:spcPct val="100000"/>
            </a:lnSpc>
            <a:defRPr cap="all"/>
          </a:pPr>
          <a:r>
            <a:rPr lang="de-DE"/>
            <a:t>Ressourcen wertschätzen</a:t>
          </a:r>
          <a:endParaRPr lang="en-US"/>
        </a:p>
      </dgm:t>
    </dgm:pt>
    <dgm:pt modelId="{69DCB64F-63FD-4947-9212-38D2E313E3F3}" type="parTrans" cxnId="{FED8F563-7E47-4F13-88C4-EB3E08848E29}">
      <dgm:prSet/>
      <dgm:spPr/>
      <dgm:t>
        <a:bodyPr/>
        <a:lstStyle/>
        <a:p>
          <a:endParaRPr lang="en-US"/>
        </a:p>
      </dgm:t>
    </dgm:pt>
    <dgm:pt modelId="{445F6E2A-985D-4FAC-B037-BBD6583C7A11}" type="sibTrans" cxnId="{FED8F563-7E47-4F13-88C4-EB3E08848E29}">
      <dgm:prSet/>
      <dgm:spPr/>
      <dgm:t>
        <a:bodyPr/>
        <a:lstStyle/>
        <a:p>
          <a:endParaRPr lang="en-US"/>
        </a:p>
      </dgm:t>
    </dgm:pt>
    <dgm:pt modelId="{69D0410C-E6C7-4E6B-B981-B5BA0194CE08}">
      <dgm:prSet/>
      <dgm:spPr/>
      <dgm:t>
        <a:bodyPr/>
        <a:lstStyle/>
        <a:p>
          <a:pPr>
            <a:lnSpc>
              <a:spcPct val="100000"/>
            </a:lnSpc>
            <a:defRPr cap="all"/>
          </a:pPr>
          <a:r>
            <a:rPr lang="de-DE"/>
            <a:t>Solidarität </a:t>
          </a:r>
          <a:endParaRPr lang="en-US"/>
        </a:p>
      </dgm:t>
    </dgm:pt>
    <dgm:pt modelId="{370FE2AC-3990-49CB-8F87-B85ACD6535B3}" type="parTrans" cxnId="{B5730674-0BAC-4070-A3CB-854038068F76}">
      <dgm:prSet/>
      <dgm:spPr/>
      <dgm:t>
        <a:bodyPr/>
        <a:lstStyle/>
        <a:p>
          <a:endParaRPr lang="en-US"/>
        </a:p>
      </dgm:t>
    </dgm:pt>
    <dgm:pt modelId="{9CAE627E-8153-4F37-9F70-2007B96A0827}" type="sibTrans" cxnId="{B5730674-0BAC-4070-A3CB-854038068F76}">
      <dgm:prSet/>
      <dgm:spPr/>
      <dgm:t>
        <a:bodyPr/>
        <a:lstStyle/>
        <a:p>
          <a:endParaRPr lang="en-US"/>
        </a:p>
      </dgm:t>
    </dgm:pt>
    <dgm:pt modelId="{06589A6C-F192-4601-B75F-2DA243D6E7A6}" type="pres">
      <dgm:prSet presAssocID="{CCE35BE7-C01A-4AFA-889A-F3A4E2085B9A}" presName="root" presStyleCnt="0">
        <dgm:presLayoutVars>
          <dgm:dir/>
          <dgm:resizeHandles val="exact"/>
        </dgm:presLayoutVars>
      </dgm:prSet>
      <dgm:spPr/>
    </dgm:pt>
    <dgm:pt modelId="{B92CBE83-1E62-4706-AA6D-73D282244902}" type="pres">
      <dgm:prSet presAssocID="{CDD6F800-B8A8-4D08-902B-4F5516C2BA6B}" presName="compNode" presStyleCnt="0"/>
      <dgm:spPr/>
    </dgm:pt>
    <dgm:pt modelId="{D39193D9-6BAD-4D4C-8E79-876AC2A7C07A}" type="pres">
      <dgm:prSet presAssocID="{CDD6F800-B8A8-4D08-902B-4F5516C2BA6B}" presName="iconBgRect" presStyleLbl="bgShp" presStyleIdx="0" presStyleCnt="3"/>
      <dgm:spPr/>
    </dgm:pt>
    <dgm:pt modelId="{6575F271-D952-4E3C-AED1-EF609048677E}" type="pres">
      <dgm:prSet presAssocID="{CDD6F800-B8A8-4D08-902B-4F5516C2BA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1E43D2C5-267C-4D1A-8ED6-D68DEA09D544}" type="pres">
      <dgm:prSet presAssocID="{CDD6F800-B8A8-4D08-902B-4F5516C2BA6B}" presName="spaceRect" presStyleCnt="0"/>
      <dgm:spPr/>
    </dgm:pt>
    <dgm:pt modelId="{A4F7CB73-D3E1-4F15-9D64-11CA54D67423}" type="pres">
      <dgm:prSet presAssocID="{CDD6F800-B8A8-4D08-902B-4F5516C2BA6B}" presName="textRect" presStyleLbl="revTx" presStyleIdx="0" presStyleCnt="3">
        <dgm:presLayoutVars>
          <dgm:chMax val="1"/>
          <dgm:chPref val="1"/>
        </dgm:presLayoutVars>
      </dgm:prSet>
      <dgm:spPr/>
    </dgm:pt>
    <dgm:pt modelId="{26F00CCE-3026-4387-A8A7-41B98924D94D}" type="pres">
      <dgm:prSet presAssocID="{5630EFEA-1B24-4E76-993E-C25F5F00D739}" presName="sibTrans" presStyleCnt="0"/>
      <dgm:spPr/>
    </dgm:pt>
    <dgm:pt modelId="{E8761F24-4690-4BB0-94AD-971D11183632}" type="pres">
      <dgm:prSet presAssocID="{3CFE57F6-3DA8-4726-A66C-37C9B3B046F2}" presName="compNode" presStyleCnt="0"/>
      <dgm:spPr/>
    </dgm:pt>
    <dgm:pt modelId="{FD94BBA8-D462-4948-968C-497EED963478}" type="pres">
      <dgm:prSet presAssocID="{3CFE57F6-3DA8-4726-A66C-37C9B3B046F2}" presName="iconBgRect" presStyleLbl="bgShp" presStyleIdx="1" presStyleCnt="3"/>
      <dgm:spPr/>
    </dgm:pt>
    <dgm:pt modelId="{B8037C3E-3C32-45BA-BA73-D2B75B148CE9}" type="pres">
      <dgm:prSet presAssocID="{3CFE57F6-3DA8-4726-A66C-37C9B3B046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nutzer"/>
        </a:ext>
      </dgm:extLst>
    </dgm:pt>
    <dgm:pt modelId="{0DB470F2-9CAD-4689-A526-4A2C4D21A39E}" type="pres">
      <dgm:prSet presAssocID="{3CFE57F6-3DA8-4726-A66C-37C9B3B046F2}" presName="spaceRect" presStyleCnt="0"/>
      <dgm:spPr/>
    </dgm:pt>
    <dgm:pt modelId="{FFA22083-2757-45AB-B5EC-912362A27CF6}" type="pres">
      <dgm:prSet presAssocID="{3CFE57F6-3DA8-4726-A66C-37C9B3B046F2}" presName="textRect" presStyleLbl="revTx" presStyleIdx="1" presStyleCnt="3">
        <dgm:presLayoutVars>
          <dgm:chMax val="1"/>
          <dgm:chPref val="1"/>
        </dgm:presLayoutVars>
      </dgm:prSet>
      <dgm:spPr/>
    </dgm:pt>
    <dgm:pt modelId="{4A6AEFBB-662A-4754-A22F-F8DCD3897324}" type="pres">
      <dgm:prSet presAssocID="{445F6E2A-985D-4FAC-B037-BBD6583C7A11}" presName="sibTrans" presStyleCnt="0"/>
      <dgm:spPr/>
    </dgm:pt>
    <dgm:pt modelId="{E2138CB9-FC39-4F95-B229-9041D005EEB7}" type="pres">
      <dgm:prSet presAssocID="{69D0410C-E6C7-4E6B-B981-B5BA0194CE08}" presName="compNode" presStyleCnt="0"/>
      <dgm:spPr/>
    </dgm:pt>
    <dgm:pt modelId="{DC188B97-DDF4-4982-8776-834E16894532}" type="pres">
      <dgm:prSet presAssocID="{69D0410C-E6C7-4E6B-B981-B5BA0194CE08}" presName="iconBgRect" presStyleLbl="bgShp" presStyleIdx="2" presStyleCnt="3"/>
      <dgm:spPr/>
    </dgm:pt>
    <dgm:pt modelId="{1887C048-5AB8-4246-AB8B-10D3BB49EDE8}" type="pres">
      <dgm:prSet presAssocID="{69D0410C-E6C7-4E6B-B981-B5BA0194CE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pe"/>
        </a:ext>
      </dgm:extLst>
    </dgm:pt>
    <dgm:pt modelId="{0F8A8631-4F54-486D-98AF-FA63160B1CCE}" type="pres">
      <dgm:prSet presAssocID="{69D0410C-E6C7-4E6B-B981-B5BA0194CE08}" presName="spaceRect" presStyleCnt="0"/>
      <dgm:spPr/>
    </dgm:pt>
    <dgm:pt modelId="{053C8DFE-1242-4054-A11F-E6D4253604A2}" type="pres">
      <dgm:prSet presAssocID="{69D0410C-E6C7-4E6B-B981-B5BA0194CE08}" presName="textRect" presStyleLbl="revTx" presStyleIdx="2" presStyleCnt="3">
        <dgm:presLayoutVars>
          <dgm:chMax val="1"/>
          <dgm:chPref val="1"/>
        </dgm:presLayoutVars>
      </dgm:prSet>
      <dgm:spPr/>
    </dgm:pt>
  </dgm:ptLst>
  <dgm:cxnLst>
    <dgm:cxn modelId="{633D0531-E3E4-4923-A4C9-F1938C9C7FD7}" type="presOf" srcId="{3CFE57F6-3DA8-4726-A66C-37C9B3B046F2}" destId="{FFA22083-2757-45AB-B5EC-912362A27CF6}" srcOrd="0" destOrd="0" presId="urn:microsoft.com/office/officeart/2018/5/layout/IconCircleLabelList"/>
    <dgm:cxn modelId="{FED8F563-7E47-4F13-88C4-EB3E08848E29}" srcId="{CCE35BE7-C01A-4AFA-889A-F3A4E2085B9A}" destId="{3CFE57F6-3DA8-4726-A66C-37C9B3B046F2}" srcOrd="1" destOrd="0" parTransId="{69DCB64F-63FD-4947-9212-38D2E313E3F3}" sibTransId="{445F6E2A-985D-4FAC-B037-BBD6583C7A11}"/>
    <dgm:cxn modelId="{B5730674-0BAC-4070-A3CB-854038068F76}" srcId="{CCE35BE7-C01A-4AFA-889A-F3A4E2085B9A}" destId="{69D0410C-E6C7-4E6B-B981-B5BA0194CE08}" srcOrd="2" destOrd="0" parTransId="{370FE2AC-3990-49CB-8F87-B85ACD6535B3}" sibTransId="{9CAE627E-8153-4F37-9F70-2007B96A0827}"/>
    <dgm:cxn modelId="{B411069A-3A91-4807-8526-EBAB1662B5F9}" type="presOf" srcId="{CCE35BE7-C01A-4AFA-889A-F3A4E2085B9A}" destId="{06589A6C-F192-4601-B75F-2DA243D6E7A6}" srcOrd="0" destOrd="0" presId="urn:microsoft.com/office/officeart/2018/5/layout/IconCircleLabelList"/>
    <dgm:cxn modelId="{4ADB25B5-1B1B-47FF-981A-4D171CD2D301}" srcId="{CCE35BE7-C01A-4AFA-889A-F3A4E2085B9A}" destId="{CDD6F800-B8A8-4D08-902B-4F5516C2BA6B}" srcOrd="0" destOrd="0" parTransId="{AD6B275B-3BDC-4611-B5AC-40744BAB04C5}" sibTransId="{5630EFEA-1B24-4E76-993E-C25F5F00D739}"/>
    <dgm:cxn modelId="{93C2B0E0-3B14-4848-857F-6156431C80DF}" type="presOf" srcId="{69D0410C-E6C7-4E6B-B981-B5BA0194CE08}" destId="{053C8DFE-1242-4054-A11F-E6D4253604A2}" srcOrd="0" destOrd="0" presId="urn:microsoft.com/office/officeart/2018/5/layout/IconCircleLabelList"/>
    <dgm:cxn modelId="{FF2AAAEF-FA08-40BE-AB31-2D130804E070}" type="presOf" srcId="{CDD6F800-B8A8-4D08-902B-4F5516C2BA6B}" destId="{A4F7CB73-D3E1-4F15-9D64-11CA54D67423}" srcOrd="0" destOrd="0" presId="urn:microsoft.com/office/officeart/2018/5/layout/IconCircleLabelList"/>
    <dgm:cxn modelId="{E4B2A778-A7B8-42CC-B482-1B0A4AA99A7B}" type="presParOf" srcId="{06589A6C-F192-4601-B75F-2DA243D6E7A6}" destId="{B92CBE83-1E62-4706-AA6D-73D282244902}" srcOrd="0" destOrd="0" presId="urn:microsoft.com/office/officeart/2018/5/layout/IconCircleLabelList"/>
    <dgm:cxn modelId="{B1294580-74CF-4B9E-BD3D-F8A6563FF1D0}" type="presParOf" srcId="{B92CBE83-1E62-4706-AA6D-73D282244902}" destId="{D39193D9-6BAD-4D4C-8E79-876AC2A7C07A}" srcOrd="0" destOrd="0" presId="urn:microsoft.com/office/officeart/2018/5/layout/IconCircleLabelList"/>
    <dgm:cxn modelId="{76893F90-B296-4DF5-9AB0-18934884E139}" type="presParOf" srcId="{B92CBE83-1E62-4706-AA6D-73D282244902}" destId="{6575F271-D952-4E3C-AED1-EF609048677E}" srcOrd="1" destOrd="0" presId="urn:microsoft.com/office/officeart/2018/5/layout/IconCircleLabelList"/>
    <dgm:cxn modelId="{13E4613B-BF8B-4841-827E-E6E89F3C143E}" type="presParOf" srcId="{B92CBE83-1E62-4706-AA6D-73D282244902}" destId="{1E43D2C5-267C-4D1A-8ED6-D68DEA09D544}" srcOrd="2" destOrd="0" presId="urn:microsoft.com/office/officeart/2018/5/layout/IconCircleLabelList"/>
    <dgm:cxn modelId="{D0E4A4CE-8C4B-4368-84CE-FC22169A2DAC}" type="presParOf" srcId="{B92CBE83-1E62-4706-AA6D-73D282244902}" destId="{A4F7CB73-D3E1-4F15-9D64-11CA54D67423}" srcOrd="3" destOrd="0" presId="urn:microsoft.com/office/officeart/2018/5/layout/IconCircleLabelList"/>
    <dgm:cxn modelId="{5D84284F-8E6C-48B3-99E1-860A8977EC33}" type="presParOf" srcId="{06589A6C-F192-4601-B75F-2DA243D6E7A6}" destId="{26F00CCE-3026-4387-A8A7-41B98924D94D}" srcOrd="1" destOrd="0" presId="urn:microsoft.com/office/officeart/2018/5/layout/IconCircleLabelList"/>
    <dgm:cxn modelId="{909D48A0-1867-4419-99CE-4EAA9B60815F}" type="presParOf" srcId="{06589A6C-F192-4601-B75F-2DA243D6E7A6}" destId="{E8761F24-4690-4BB0-94AD-971D11183632}" srcOrd="2" destOrd="0" presId="urn:microsoft.com/office/officeart/2018/5/layout/IconCircleLabelList"/>
    <dgm:cxn modelId="{FFE50233-F8E4-498E-814C-9842C4072069}" type="presParOf" srcId="{E8761F24-4690-4BB0-94AD-971D11183632}" destId="{FD94BBA8-D462-4948-968C-497EED963478}" srcOrd="0" destOrd="0" presId="urn:microsoft.com/office/officeart/2018/5/layout/IconCircleLabelList"/>
    <dgm:cxn modelId="{7CF8708A-7977-43DD-8E82-58DE6AF9561B}" type="presParOf" srcId="{E8761F24-4690-4BB0-94AD-971D11183632}" destId="{B8037C3E-3C32-45BA-BA73-D2B75B148CE9}" srcOrd="1" destOrd="0" presId="urn:microsoft.com/office/officeart/2018/5/layout/IconCircleLabelList"/>
    <dgm:cxn modelId="{69EFE01A-58C3-4559-A942-260FEA9AA16F}" type="presParOf" srcId="{E8761F24-4690-4BB0-94AD-971D11183632}" destId="{0DB470F2-9CAD-4689-A526-4A2C4D21A39E}" srcOrd="2" destOrd="0" presId="urn:microsoft.com/office/officeart/2018/5/layout/IconCircleLabelList"/>
    <dgm:cxn modelId="{E0982223-5448-4E65-9C2D-039108B385FE}" type="presParOf" srcId="{E8761F24-4690-4BB0-94AD-971D11183632}" destId="{FFA22083-2757-45AB-B5EC-912362A27CF6}" srcOrd="3" destOrd="0" presId="urn:microsoft.com/office/officeart/2018/5/layout/IconCircleLabelList"/>
    <dgm:cxn modelId="{90C3DE3A-C99B-43A1-AA83-CD8E9699229D}" type="presParOf" srcId="{06589A6C-F192-4601-B75F-2DA243D6E7A6}" destId="{4A6AEFBB-662A-4754-A22F-F8DCD3897324}" srcOrd="3" destOrd="0" presId="urn:microsoft.com/office/officeart/2018/5/layout/IconCircleLabelList"/>
    <dgm:cxn modelId="{C3A0CAB5-320E-441F-A3CD-ADC73C918001}" type="presParOf" srcId="{06589A6C-F192-4601-B75F-2DA243D6E7A6}" destId="{E2138CB9-FC39-4F95-B229-9041D005EEB7}" srcOrd="4" destOrd="0" presId="urn:microsoft.com/office/officeart/2018/5/layout/IconCircleLabelList"/>
    <dgm:cxn modelId="{02F424FF-5C1D-49D0-BDE2-3028CD2FB5B7}" type="presParOf" srcId="{E2138CB9-FC39-4F95-B229-9041D005EEB7}" destId="{DC188B97-DDF4-4982-8776-834E16894532}" srcOrd="0" destOrd="0" presId="urn:microsoft.com/office/officeart/2018/5/layout/IconCircleLabelList"/>
    <dgm:cxn modelId="{85207A8C-540E-47E7-94DE-6ECBE7C2F1AC}" type="presParOf" srcId="{E2138CB9-FC39-4F95-B229-9041D005EEB7}" destId="{1887C048-5AB8-4246-AB8B-10D3BB49EDE8}" srcOrd="1" destOrd="0" presId="urn:microsoft.com/office/officeart/2018/5/layout/IconCircleLabelList"/>
    <dgm:cxn modelId="{6875040E-E4B7-4D98-A48C-575274F6E423}" type="presParOf" srcId="{E2138CB9-FC39-4F95-B229-9041D005EEB7}" destId="{0F8A8631-4F54-486D-98AF-FA63160B1CCE}" srcOrd="2" destOrd="0" presId="urn:microsoft.com/office/officeart/2018/5/layout/IconCircleLabelList"/>
    <dgm:cxn modelId="{EFB8D1A3-805F-4ED9-A6CA-E58EED83C712}" type="presParOf" srcId="{E2138CB9-FC39-4F95-B229-9041D005EEB7}" destId="{053C8DFE-1242-4054-A11F-E6D4253604A2}"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E73AB-A548-444F-9059-D65A9AFE3989}" type="doc">
      <dgm:prSet loTypeId="urn:microsoft.com/office/officeart/2018/layout/CircleProcess" loCatId="simpleprocesssa" qsTypeId="urn:microsoft.com/office/officeart/2005/8/quickstyle/simple1" qsCatId="simple" csTypeId="urn:microsoft.com/office/officeart/2005/8/colors/colorful1" csCatId="colorful"/>
      <dgm:spPr/>
      <dgm:t>
        <a:bodyPr/>
        <a:lstStyle/>
        <a:p>
          <a:endParaRPr lang="en-US"/>
        </a:p>
      </dgm:t>
    </dgm:pt>
    <dgm:pt modelId="{65D47163-BA5E-4B21-95E1-062929DACD6B}">
      <dgm:prSet/>
      <dgm:spPr/>
      <dgm:t>
        <a:bodyPr/>
        <a:lstStyle/>
        <a:p>
          <a:r>
            <a:rPr lang="de-DE" b="1"/>
            <a:t>Globale Verantwortung</a:t>
          </a:r>
          <a:endParaRPr lang="en-US"/>
        </a:p>
      </dgm:t>
    </dgm:pt>
    <dgm:pt modelId="{BD7009A7-977D-4BBF-9E2C-431F67FCEAFC}" type="parTrans" cxnId="{D040EC15-362A-4317-8287-ED502353410B}">
      <dgm:prSet/>
      <dgm:spPr/>
      <dgm:t>
        <a:bodyPr/>
        <a:lstStyle/>
        <a:p>
          <a:endParaRPr lang="en-US"/>
        </a:p>
      </dgm:t>
    </dgm:pt>
    <dgm:pt modelId="{F1599BF2-E122-41C0-9920-10EE7E1D9849}" type="sibTrans" cxnId="{D040EC15-362A-4317-8287-ED502353410B}">
      <dgm:prSet/>
      <dgm:spPr/>
      <dgm:t>
        <a:bodyPr/>
        <a:lstStyle/>
        <a:p>
          <a:endParaRPr lang="en-US"/>
        </a:p>
      </dgm:t>
    </dgm:pt>
    <dgm:pt modelId="{2F8A934E-3712-4AAF-8FF4-00F15C18BD78}">
      <dgm:prSet/>
      <dgm:spPr/>
      <dgm:t>
        <a:bodyPr/>
        <a:lstStyle/>
        <a:p>
          <a:r>
            <a:rPr lang="de-DE" b="1"/>
            <a:t>Wechselseitige Abhängigkeit</a:t>
          </a:r>
          <a:endParaRPr lang="en-US"/>
        </a:p>
      </dgm:t>
    </dgm:pt>
    <dgm:pt modelId="{D09D6200-6E9D-4D7A-8114-67D979A9BE4A}" type="parTrans" cxnId="{204E38BF-8B8C-4BE9-A423-470D1938D319}">
      <dgm:prSet/>
      <dgm:spPr/>
      <dgm:t>
        <a:bodyPr/>
        <a:lstStyle/>
        <a:p>
          <a:endParaRPr lang="en-US"/>
        </a:p>
      </dgm:t>
    </dgm:pt>
    <dgm:pt modelId="{9DC3B390-983C-4090-947C-29F77AE08C9A}" type="sibTrans" cxnId="{204E38BF-8B8C-4BE9-A423-470D1938D319}">
      <dgm:prSet/>
      <dgm:spPr/>
      <dgm:t>
        <a:bodyPr/>
        <a:lstStyle/>
        <a:p>
          <a:endParaRPr lang="en-US"/>
        </a:p>
      </dgm:t>
    </dgm:pt>
    <dgm:pt modelId="{3441C814-567B-4F9A-BE0B-7B11017D6066}">
      <dgm:prSet/>
      <dgm:spPr/>
      <dgm:t>
        <a:bodyPr/>
        <a:lstStyle/>
        <a:p>
          <a:r>
            <a:rPr lang="de-DE" b="1"/>
            <a:t>Soziale Gerechtigkeit</a:t>
          </a:r>
          <a:endParaRPr lang="en-US"/>
        </a:p>
      </dgm:t>
    </dgm:pt>
    <dgm:pt modelId="{EB396EE2-8444-48F9-8F20-A12920A0E9B1}" type="parTrans" cxnId="{1E0A20C8-A205-4155-B906-3B91155F7B7E}">
      <dgm:prSet/>
      <dgm:spPr/>
      <dgm:t>
        <a:bodyPr/>
        <a:lstStyle/>
        <a:p>
          <a:endParaRPr lang="en-US"/>
        </a:p>
      </dgm:t>
    </dgm:pt>
    <dgm:pt modelId="{F46A564E-7E15-46C7-BBFF-726B7D662CE2}" type="sibTrans" cxnId="{1E0A20C8-A205-4155-B906-3B91155F7B7E}">
      <dgm:prSet/>
      <dgm:spPr/>
      <dgm:t>
        <a:bodyPr/>
        <a:lstStyle/>
        <a:p>
          <a:endParaRPr lang="en-US"/>
        </a:p>
      </dgm:t>
    </dgm:pt>
    <dgm:pt modelId="{CA21DBEE-34A0-481A-9A95-F0E876C00E0F}">
      <dgm:prSet/>
      <dgm:spPr/>
      <dgm:t>
        <a:bodyPr/>
        <a:lstStyle/>
        <a:p>
          <a:r>
            <a:rPr lang="de-DE" b="1" dirty="0"/>
            <a:t>Kulturelle und spirituelle Dimension</a:t>
          </a:r>
          <a:endParaRPr lang="en-US" dirty="0"/>
        </a:p>
      </dgm:t>
    </dgm:pt>
    <dgm:pt modelId="{C712092E-43D4-4195-B83A-0C5273201D24}" type="parTrans" cxnId="{6577CFC3-7196-489C-B071-E2D707BE38CF}">
      <dgm:prSet/>
      <dgm:spPr/>
      <dgm:t>
        <a:bodyPr/>
        <a:lstStyle/>
        <a:p>
          <a:endParaRPr lang="en-US"/>
        </a:p>
      </dgm:t>
    </dgm:pt>
    <dgm:pt modelId="{9765AD92-674B-4CCF-B199-749E02DAFCF1}" type="sibTrans" cxnId="{6577CFC3-7196-489C-B071-E2D707BE38CF}">
      <dgm:prSet/>
      <dgm:spPr/>
      <dgm:t>
        <a:bodyPr/>
        <a:lstStyle/>
        <a:p>
          <a:endParaRPr lang="en-US"/>
        </a:p>
      </dgm:t>
    </dgm:pt>
    <dgm:pt modelId="{8D86220D-B7CE-464C-8CB0-107E18CC1A24}">
      <dgm:prSet/>
      <dgm:spPr/>
      <dgm:t>
        <a:bodyPr/>
        <a:lstStyle/>
        <a:p>
          <a:r>
            <a:rPr lang="de-DE" b="1"/>
            <a:t>Aktives Handeln</a:t>
          </a:r>
          <a:endParaRPr lang="en-US"/>
        </a:p>
      </dgm:t>
    </dgm:pt>
    <dgm:pt modelId="{DD5DD5C6-23D0-494A-B8D8-2D38D890B35D}" type="parTrans" cxnId="{FE7CD6A9-D086-4F14-BA0F-C59D6F2BDBFE}">
      <dgm:prSet/>
      <dgm:spPr/>
      <dgm:t>
        <a:bodyPr/>
        <a:lstStyle/>
        <a:p>
          <a:endParaRPr lang="en-US"/>
        </a:p>
      </dgm:t>
    </dgm:pt>
    <dgm:pt modelId="{88CCADBE-8271-4289-B959-C0F9599AD92F}" type="sibTrans" cxnId="{FE7CD6A9-D086-4F14-BA0F-C59D6F2BDBFE}">
      <dgm:prSet/>
      <dgm:spPr/>
      <dgm:t>
        <a:bodyPr/>
        <a:lstStyle/>
        <a:p>
          <a:endParaRPr lang="en-US"/>
        </a:p>
      </dgm:t>
    </dgm:pt>
    <dgm:pt modelId="{12D5BA0B-B380-489E-A4FE-B297FD838FEC}" type="pres">
      <dgm:prSet presAssocID="{517E73AB-A548-444F-9059-D65A9AFE3989}" presName="Name0" presStyleCnt="0">
        <dgm:presLayoutVars>
          <dgm:chMax val="11"/>
          <dgm:chPref val="11"/>
          <dgm:dir/>
          <dgm:resizeHandles/>
        </dgm:presLayoutVars>
      </dgm:prSet>
      <dgm:spPr/>
    </dgm:pt>
    <dgm:pt modelId="{6C3B18B1-AA8E-4BF9-82B1-757330BA1C21}" type="pres">
      <dgm:prSet presAssocID="{8D86220D-B7CE-464C-8CB0-107E18CC1A24}" presName="Accent5" presStyleCnt="0"/>
      <dgm:spPr/>
    </dgm:pt>
    <dgm:pt modelId="{CA469964-AF6C-4A25-A1FA-DCCDE21B7947}" type="pres">
      <dgm:prSet presAssocID="{8D86220D-B7CE-464C-8CB0-107E18CC1A24}" presName="Accent" presStyleLbl="node1" presStyleIdx="0" presStyleCnt="10"/>
      <dgm:spPr/>
    </dgm:pt>
    <dgm:pt modelId="{D45220E8-7D87-4818-8676-C42FF6DF3935}" type="pres">
      <dgm:prSet presAssocID="{8D86220D-B7CE-464C-8CB0-107E18CC1A24}" presName="ParentBackground5" presStyleCnt="0"/>
      <dgm:spPr/>
    </dgm:pt>
    <dgm:pt modelId="{076D6D24-863D-41D1-B455-6FFBCA57DFE6}" type="pres">
      <dgm:prSet presAssocID="{8D86220D-B7CE-464C-8CB0-107E18CC1A24}" presName="ParentBackground" presStyleLbl="node1" presStyleIdx="1" presStyleCnt="10"/>
      <dgm:spPr/>
    </dgm:pt>
    <dgm:pt modelId="{6FD9DF65-1E1C-4C17-9435-8C13ED43AF59}" type="pres">
      <dgm:prSet presAssocID="{8D86220D-B7CE-464C-8CB0-107E18CC1A24}" presName="Parent5" presStyleLbl="fgAcc0" presStyleIdx="0" presStyleCnt="0">
        <dgm:presLayoutVars>
          <dgm:chMax val="1"/>
          <dgm:chPref val="1"/>
          <dgm:bulletEnabled val="1"/>
        </dgm:presLayoutVars>
      </dgm:prSet>
      <dgm:spPr/>
    </dgm:pt>
    <dgm:pt modelId="{D803540C-9C6B-4724-8B70-3438F8BC2257}" type="pres">
      <dgm:prSet presAssocID="{CA21DBEE-34A0-481A-9A95-F0E876C00E0F}" presName="Accent4" presStyleCnt="0"/>
      <dgm:spPr/>
    </dgm:pt>
    <dgm:pt modelId="{50C9BE24-770C-4408-B884-87A493743D98}" type="pres">
      <dgm:prSet presAssocID="{CA21DBEE-34A0-481A-9A95-F0E876C00E0F}" presName="Accent" presStyleLbl="node1" presStyleIdx="2" presStyleCnt="10"/>
      <dgm:spPr/>
    </dgm:pt>
    <dgm:pt modelId="{CCCC1F2E-5881-4F10-A8F7-91E3177DEA6C}" type="pres">
      <dgm:prSet presAssocID="{CA21DBEE-34A0-481A-9A95-F0E876C00E0F}" presName="ParentBackground4" presStyleCnt="0"/>
      <dgm:spPr/>
    </dgm:pt>
    <dgm:pt modelId="{BCB8AB7D-5FAA-472C-90C4-72E7278C38D3}" type="pres">
      <dgm:prSet presAssocID="{CA21DBEE-34A0-481A-9A95-F0E876C00E0F}" presName="ParentBackground" presStyleLbl="node1" presStyleIdx="3" presStyleCnt="10"/>
      <dgm:spPr/>
    </dgm:pt>
    <dgm:pt modelId="{A9F2BC13-9472-4EE2-B623-108BB427299F}" type="pres">
      <dgm:prSet presAssocID="{CA21DBEE-34A0-481A-9A95-F0E876C00E0F}" presName="Parent4" presStyleLbl="fgAcc0" presStyleIdx="0" presStyleCnt="0">
        <dgm:presLayoutVars>
          <dgm:chMax val="1"/>
          <dgm:chPref val="1"/>
          <dgm:bulletEnabled val="1"/>
        </dgm:presLayoutVars>
      </dgm:prSet>
      <dgm:spPr/>
    </dgm:pt>
    <dgm:pt modelId="{CE05CEBA-2712-49C4-BDBE-506BCD7DBFC3}" type="pres">
      <dgm:prSet presAssocID="{3441C814-567B-4F9A-BE0B-7B11017D6066}" presName="Accent3" presStyleCnt="0"/>
      <dgm:spPr/>
    </dgm:pt>
    <dgm:pt modelId="{0F3070EA-D320-41A0-A358-E8A7C9EDBD57}" type="pres">
      <dgm:prSet presAssocID="{3441C814-567B-4F9A-BE0B-7B11017D6066}" presName="Accent" presStyleLbl="node1" presStyleIdx="4" presStyleCnt="10"/>
      <dgm:spPr/>
    </dgm:pt>
    <dgm:pt modelId="{99019F87-FEC4-49EA-B432-76B26F301962}" type="pres">
      <dgm:prSet presAssocID="{3441C814-567B-4F9A-BE0B-7B11017D6066}" presName="ParentBackground3" presStyleCnt="0"/>
      <dgm:spPr/>
    </dgm:pt>
    <dgm:pt modelId="{001A4412-BC9B-42E4-A5F6-2A926350D02D}" type="pres">
      <dgm:prSet presAssocID="{3441C814-567B-4F9A-BE0B-7B11017D6066}" presName="ParentBackground" presStyleLbl="node1" presStyleIdx="5" presStyleCnt="10"/>
      <dgm:spPr/>
    </dgm:pt>
    <dgm:pt modelId="{67CC64CE-05CE-4603-AC93-9727A980CFFF}" type="pres">
      <dgm:prSet presAssocID="{3441C814-567B-4F9A-BE0B-7B11017D6066}" presName="Parent3" presStyleLbl="fgAcc0" presStyleIdx="0" presStyleCnt="0">
        <dgm:presLayoutVars>
          <dgm:chMax val="1"/>
          <dgm:chPref val="1"/>
          <dgm:bulletEnabled val="1"/>
        </dgm:presLayoutVars>
      </dgm:prSet>
      <dgm:spPr/>
    </dgm:pt>
    <dgm:pt modelId="{2CC6DE97-D457-48F4-9E1C-B277CB7EBBFE}" type="pres">
      <dgm:prSet presAssocID="{2F8A934E-3712-4AAF-8FF4-00F15C18BD78}" presName="Accent2" presStyleCnt="0"/>
      <dgm:spPr/>
    </dgm:pt>
    <dgm:pt modelId="{311B7C35-61B0-4720-B78C-A6EFF2B5C862}" type="pres">
      <dgm:prSet presAssocID="{2F8A934E-3712-4AAF-8FF4-00F15C18BD78}" presName="Accent" presStyleLbl="node1" presStyleIdx="6" presStyleCnt="10"/>
      <dgm:spPr/>
    </dgm:pt>
    <dgm:pt modelId="{3E7B6C9E-C766-477D-A77D-A83F798D43FA}" type="pres">
      <dgm:prSet presAssocID="{2F8A934E-3712-4AAF-8FF4-00F15C18BD78}" presName="ParentBackground2" presStyleCnt="0"/>
      <dgm:spPr/>
    </dgm:pt>
    <dgm:pt modelId="{EA9681EE-9E50-426A-81A6-F63E17C0F407}" type="pres">
      <dgm:prSet presAssocID="{2F8A934E-3712-4AAF-8FF4-00F15C18BD78}" presName="ParentBackground" presStyleLbl="node1" presStyleIdx="7" presStyleCnt="10"/>
      <dgm:spPr/>
    </dgm:pt>
    <dgm:pt modelId="{9B4EE04D-DCB6-472D-93DF-0BC7D69DF003}" type="pres">
      <dgm:prSet presAssocID="{2F8A934E-3712-4AAF-8FF4-00F15C18BD78}" presName="Parent2" presStyleLbl="fgAcc0" presStyleIdx="0" presStyleCnt="0">
        <dgm:presLayoutVars>
          <dgm:chMax val="1"/>
          <dgm:chPref val="1"/>
          <dgm:bulletEnabled val="1"/>
        </dgm:presLayoutVars>
      </dgm:prSet>
      <dgm:spPr/>
    </dgm:pt>
    <dgm:pt modelId="{520734B1-0768-40A9-82E7-163EF032D6CD}" type="pres">
      <dgm:prSet presAssocID="{65D47163-BA5E-4B21-95E1-062929DACD6B}" presName="Accent1" presStyleCnt="0"/>
      <dgm:spPr/>
    </dgm:pt>
    <dgm:pt modelId="{2DA49D83-4A9B-4817-A7E4-4EE87AC29D8C}" type="pres">
      <dgm:prSet presAssocID="{65D47163-BA5E-4B21-95E1-062929DACD6B}" presName="Accent" presStyleLbl="node1" presStyleIdx="8" presStyleCnt="10"/>
      <dgm:spPr/>
    </dgm:pt>
    <dgm:pt modelId="{B43E4ED4-F4B4-4684-8F73-01A58CF1AFB6}" type="pres">
      <dgm:prSet presAssocID="{65D47163-BA5E-4B21-95E1-062929DACD6B}" presName="ParentBackground1" presStyleCnt="0"/>
      <dgm:spPr/>
    </dgm:pt>
    <dgm:pt modelId="{75663D97-7627-4A2A-A0C2-96502685D58D}" type="pres">
      <dgm:prSet presAssocID="{65D47163-BA5E-4B21-95E1-062929DACD6B}" presName="ParentBackground" presStyleLbl="node1" presStyleIdx="9" presStyleCnt="10"/>
      <dgm:spPr/>
    </dgm:pt>
    <dgm:pt modelId="{68ACEFDB-A6BE-47A1-8D84-1D0F58BA7FA0}" type="pres">
      <dgm:prSet presAssocID="{65D47163-BA5E-4B21-95E1-062929DACD6B}" presName="Parent1" presStyleLbl="fgAcc0" presStyleIdx="0" presStyleCnt="0">
        <dgm:presLayoutVars>
          <dgm:chMax val="1"/>
          <dgm:chPref val="1"/>
          <dgm:bulletEnabled val="1"/>
        </dgm:presLayoutVars>
      </dgm:prSet>
      <dgm:spPr/>
    </dgm:pt>
  </dgm:ptLst>
  <dgm:cxnLst>
    <dgm:cxn modelId="{23923B0C-1962-4C5C-B71E-F2A807B71A83}" type="presOf" srcId="{CA21DBEE-34A0-481A-9A95-F0E876C00E0F}" destId="{BCB8AB7D-5FAA-472C-90C4-72E7278C38D3}" srcOrd="0" destOrd="0" presId="urn:microsoft.com/office/officeart/2018/layout/CircleProcess"/>
    <dgm:cxn modelId="{4647070F-C5E9-4B3C-A555-9D77BE8682AC}" type="presOf" srcId="{3441C814-567B-4F9A-BE0B-7B11017D6066}" destId="{67CC64CE-05CE-4603-AC93-9727A980CFFF}" srcOrd="1" destOrd="0" presId="urn:microsoft.com/office/officeart/2018/layout/CircleProcess"/>
    <dgm:cxn modelId="{2954DC10-90C0-465B-8015-9A16ADE132BC}" type="presOf" srcId="{2F8A934E-3712-4AAF-8FF4-00F15C18BD78}" destId="{9B4EE04D-DCB6-472D-93DF-0BC7D69DF003}" srcOrd="1" destOrd="0" presId="urn:microsoft.com/office/officeart/2018/layout/CircleProcess"/>
    <dgm:cxn modelId="{D040EC15-362A-4317-8287-ED502353410B}" srcId="{517E73AB-A548-444F-9059-D65A9AFE3989}" destId="{65D47163-BA5E-4B21-95E1-062929DACD6B}" srcOrd="0" destOrd="0" parTransId="{BD7009A7-977D-4BBF-9E2C-431F67FCEAFC}" sibTransId="{F1599BF2-E122-41C0-9920-10EE7E1D9849}"/>
    <dgm:cxn modelId="{85323522-9286-4987-A152-53676A652A2A}" type="presOf" srcId="{65D47163-BA5E-4B21-95E1-062929DACD6B}" destId="{75663D97-7627-4A2A-A0C2-96502685D58D}" srcOrd="0" destOrd="0" presId="urn:microsoft.com/office/officeart/2018/layout/CircleProcess"/>
    <dgm:cxn modelId="{7F29B76B-BD59-4114-AEFE-2916D53A780F}" type="presOf" srcId="{517E73AB-A548-444F-9059-D65A9AFE3989}" destId="{12D5BA0B-B380-489E-A4FE-B297FD838FEC}" srcOrd="0" destOrd="0" presId="urn:microsoft.com/office/officeart/2018/layout/CircleProcess"/>
    <dgm:cxn modelId="{0394B881-F682-4369-B317-51EFB9F4ACC6}" type="presOf" srcId="{8D86220D-B7CE-464C-8CB0-107E18CC1A24}" destId="{6FD9DF65-1E1C-4C17-9435-8C13ED43AF59}" srcOrd="1" destOrd="0" presId="urn:microsoft.com/office/officeart/2018/layout/CircleProcess"/>
    <dgm:cxn modelId="{F9AB1588-8752-4799-BF8F-6F3FB6AFA274}" type="presOf" srcId="{3441C814-567B-4F9A-BE0B-7B11017D6066}" destId="{001A4412-BC9B-42E4-A5F6-2A926350D02D}" srcOrd="0" destOrd="0" presId="urn:microsoft.com/office/officeart/2018/layout/CircleProcess"/>
    <dgm:cxn modelId="{D6AA1893-7624-48B1-9BE4-0A897CA85903}" type="presOf" srcId="{8D86220D-B7CE-464C-8CB0-107E18CC1A24}" destId="{076D6D24-863D-41D1-B455-6FFBCA57DFE6}" srcOrd="0" destOrd="0" presId="urn:microsoft.com/office/officeart/2018/layout/CircleProcess"/>
    <dgm:cxn modelId="{FE7CD6A9-D086-4F14-BA0F-C59D6F2BDBFE}" srcId="{517E73AB-A548-444F-9059-D65A9AFE3989}" destId="{8D86220D-B7CE-464C-8CB0-107E18CC1A24}" srcOrd="4" destOrd="0" parTransId="{DD5DD5C6-23D0-494A-B8D8-2D38D890B35D}" sibTransId="{88CCADBE-8271-4289-B959-C0F9599AD92F}"/>
    <dgm:cxn modelId="{7322BBAD-9B6E-4C2E-8962-B63D4F91367F}" type="presOf" srcId="{2F8A934E-3712-4AAF-8FF4-00F15C18BD78}" destId="{EA9681EE-9E50-426A-81A6-F63E17C0F407}" srcOrd="0" destOrd="0" presId="urn:microsoft.com/office/officeart/2018/layout/CircleProcess"/>
    <dgm:cxn modelId="{204E38BF-8B8C-4BE9-A423-470D1938D319}" srcId="{517E73AB-A548-444F-9059-D65A9AFE3989}" destId="{2F8A934E-3712-4AAF-8FF4-00F15C18BD78}" srcOrd="1" destOrd="0" parTransId="{D09D6200-6E9D-4D7A-8114-67D979A9BE4A}" sibTransId="{9DC3B390-983C-4090-947C-29F77AE08C9A}"/>
    <dgm:cxn modelId="{A79E3EC2-4EE0-4921-A55F-6FC5B182994A}" type="presOf" srcId="{65D47163-BA5E-4B21-95E1-062929DACD6B}" destId="{68ACEFDB-A6BE-47A1-8D84-1D0F58BA7FA0}" srcOrd="1" destOrd="0" presId="urn:microsoft.com/office/officeart/2018/layout/CircleProcess"/>
    <dgm:cxn modelId="{6577CFC3-7196-489C-B071-E2D707BE38CF}" srcId="{517E73AB-A548-444F-9059-D65A9AFE3989}" destId="{CA21DBEE-34A0-481A-9A95-F0E876C00E0F}" srcOrd="3" destOrd="0" parTransId="{C712092E-43D4-4195-B83A-0C5273201D24}" sibTransId="{9765AD92-674B-4CCF-B199-749E02DAFCF1}"/>
    <dgm:cxn modelId="{1E0A20C8-A205-4155-B906-3B91155F7B7E}" srcId="{517E73AB-A548-444F-9059-D65A9AFE3989}" destId="{3441C814-567B-4F9A-BE0B-7B11017D6066}" srcOrd="2" destOrd="0" parTransId="{EB396EE2-8444-48F9-8F20-A12920A0E9B1}" sibTransId="{F46A564E-7E15-46C7-BBFF-726B7D662CE2}"/>
    <dgm:cxn modelId="{E3F3D6D6-47A7-464E-8FBE-AB4B4976E185}" type="presOf" srcId="{CA21DBEE-34A0-481A-9A95-F0E876C00E0F}" destId="{A9F2BC13-9472-4EE2-B623-108BB427299F}" srcOrd="1" destOrd="0" presId="urn:microsoft.com/office/officeart/2018/layout/CircleProcess"/>
    <dgm:cxn modelId="{B04AE5C6-0457-4A8F-9379-17676811BB73}" type="presParOf" srcId="{12D5BA0B-B380-489E-A4FE-B297FD838FEC}" destId="{6C3B18B1-AA8E-4BF9-82B1-757330BA1C21}" srcOrd="0" destOrd="0" presId="urn:microsoft.com/office/officeart/2018/layout/CircleProcess"/>
    <dgm:cxn modelId="{B305093E-8A78-4D0B-B824-059D88793FD7}" type="presParOf" srcId="{6C3B18B1-AA8E-4BF9-82B1-757330BA1C21}" destId="{CA469964-AF6C-4A25-A1FA-DCCDE21B7947}" srcOrd="0" destOrd="0" presId="urn:microsoft.com/office/officeart/2018/layout/CircleProcess"/>
    <dgm:cxn modelId="{038B6C7A-BF62-4898-AA4C-E10D2DAF5F84}" type="presParOf" srcId="{12D5BA0B-B380-489E-A4FE-B297FD838FEC}" destId="{D45220E8-7D87-4818-8676-C42FF6DF3935}" srcOrd="1" destOrd="0" presId="urn:microsoft.com/office/officeart/2018/layout/CircleProcess"/>
    <dgm:cxn modelId="{AD99F821-A5BE-4EA6-A597-D7F2350511C7}" type="presParOf" srcId="{D45220E8-7D87-4818-8676-C42FF6DF3935}" destId="{076D6D24-863D-41D1-B455-6FFBCA57DFE6}" srcOrd="0" destOrd="0" presId="urn:microsoft.com/office/officeart/2018/layout/CircleProcess"/>
    <dgm:cxn modelId="{A7104D9C-08D6-4488-8D58-9C72538E253F}" type="presParOf" srcId="{12D5BA0B-B380-489E-A4FE-B297FD838FEC}" destId="{6FD9DF65-1E1C-4C17-9435-8C13ED43AF59}" srcOrd="2" destOrd="0" presId="urn:microsoft.com/office/officeart/2018/layout/CircleProcess"/>
    <dgm:cxn modelId="{9BFA42CB-B8CB-4AF4-814A-5AED8349F029}" type="presParOf" srcId="{12D5BA0B-B380-489E-A4FE-B297FD838FEC}" destId="{D803540C-9C6B-4724-8B70-3438F8BC2257}" srcOrd="3" destOrd="0" presId="urn:microsoft.com/office/officeart/2018/layout/CircleProcess"/>
    <dgm:cxn modelId="{D7A91A6E-0C8A-43ED-A992-03FDC664E579}" type="presParOf" srcId="{D803540C-9C6B-4724-8B70-3438F8BC2257}" destId="{50C9BE24-770C-4408-B884-87A493743D98}" srcOrd="0" destOrd="0" presId="urn:microsoft.com/office/officeart/2018/layout/CircleProcess"/>
    <dgm:cxn modelId="{122C5C70-1F6B-4424-9F17-C01D52E56259}" type="presParOf" srcId="{12D5BA0B-B380-489E-A4FE-B297FD838FEC}" destId="{CCCC1F2E-5881-4F10-A8F7-91E3177DEA6C}" srcOrd="4" destOrd="0" presId="urn:microsoft.com/office/officeart/2018/layout/CircleProcess"/>
    <dgm:cxn modelId="{20CFB839-AB23-4BF6-9132-4B2B3971C9F2}" type="presParOf" srcId="{CCCC1F2E-5881-4F10-A8F7-91E3177DEA6C}" destId="{BCB8AB7D-5FAA-472C-90C4-72E7278C38D3}" srcOrd="0" destOrd="0" presId="urn:microsoft.com/office/officeart/2018/layout/CircleProcess"/>
    <dgm:cxn modelId="{4624EE2F-4CA7-402C-BD82-29860650B22D}" type="presParOf" srcId="{12D5BA0B-B380-489E-A4FE-B297FD838FEC}" destId="{A9F2BC13-9472-4EE2-B623-108BB427299F}" srcOrd="5" destOrd="0" presId="urn:microsoft.com/office/officeart/2018/layout/CircleProcess"/>
    <dgm:cxn modelId="{092855DF-5662-4298-A39F-920B54FFA1DD}" type="presParOf" srcId="{12D5BA0B-B380-489E-A4FE-B297FD838FEC}" destId="{CE05CEBA-2712-49C4-BDBE-506BCD7DBFC3}" srcOrd="6" destOrd="0" presId="urn:microsoft.com/office/officeart/2018/layout/CircleProcess"/>
    <dgm:cxn modelId="{BE5A50F8-86C8-46B6-AB75-6009D4757778}" type="presParOf" srcId="{CE05CEBA-2712-49C4-BDBE-506BCD7DBFC3}" destId="{0F3070EA-D320-41A0-A358-E8A7C9EDBD57}" srcOrd="0" destOrd="0" presId="urn:microsoft.com/office/officeart/2018/layout/CircleProcess"/>
    <dgm:cxn modelId="{E935CC88-6E12-4D02-A9B0-974D9A94289B}" type="presParOf" srcId="{12D5BA0B-B380-489E-A4FE-B297FD838FEC}" destId="{99019F87-FEC4-49EA-B432-76B26F301962}" srcOrd="7" destOrd="0" presId="urn:microsoft.com/office/officeart/2018/layout/CircleProcess"/>
    <dgm:cxn modelId="{A2433BC8-8098-45E0-82C8-6AD0A46600A7}" type="presParOf" srcId="{99019F87-FEC4-49EA-B432-76B26F301962}" destId="{001A4412-BC9B-42E4-A5F6-2A926350D02D}" srcOrd="0" destOrd="0" presId="urn:microsoft.com/office/officeart/2018/layout/CircleProcess"/>
    <dgm:cxn modelId="{98B885D3-2524-40C8-8FBD-C85B4F021DF0}" type="presParOf" srcId="{12D5BA0B-B380-489E-A4FE-B297FD838FEC}" destId="{67CC64CE-05CE-4603-AC93-9727A980CFFF}" srcOrd="8" destOrd="0" presId="urn:microsoft.com/office/officeart/2018/layout/CircleProcess"/>
    <dgm:cxn modelId="{4E952E28-1874-4C4F-99A5-BBB35252D535}" type="presParOf" srcId="{12D5BA0B-B380-489E-A4FE-B297FD838FEC}" destId="{2CC6DE97-D457-48F4-9E1C-B277CB7EBBFE}" srcOrd="9" destOrd="0" presId="urn:microsoft.com/office/officeart/2018/layout/CircleProcess"/>
    <dgm:cxn modelId="{5B5229F7-C4F2-4C89-8AE0-6A82B32920F0}" type="presParOf" srcId="{2CC6DE97-D457-48F4-9E1C-B277CB7EBBFE}" destId="{311B7C35-61B0-4720-B78C-A6EFF2B5C862}" srcOrd="0" destOrd="0" presId="urn:microsoft.com/office/officeart/2018/layout/CircleProcess"/>
    <dgm:cxn modelId="{ED9DFC9E-A0A3-42E3-B559-E32483C95953}" type="presParOf" srcId="{12D5BA0B-B380-489E-A4FE-B297FD838FEC}" destId="{3E7B6C9E-C766-477D-A77D-A83F798D43FA}" srcOrd="10" destOrd="0" presId="urn:microsoft.com/office/officeart/2018/layout/CircleProcess"/>
    <dgm:cxn modelId="{B89213A4-1049-40E0-A56D-11BFB48F3AD1}" type="presParOf" srcId="{3E7B6C9E-C766-477D-A77D-A83F798D43FA}" destId="{EA9681EE-9E50-426A-81A6-F63E17C0F407}" srcOrd="0" destOrd="0" presId="urn:microsoft.com/office/officeart/2018/layout/CircleProcess"/>
    <dgm:cxn modelId="{9FFF7344-BE06-4593-8112-622DF2058301}" type="presParOf" srcId="{12D5BA0B-B380-489E-A4FE-B297FD838FEC}" destId="{9B4EE04D-DCB6-472D-93DF-0BC7D69DF003}" srcOrd="11" destOrd="0" presId="urn:microsoft.com/office/officeart/2018/layout/CircleProcess"/>
    <dgm:cxn modelId="{BC5FB7C9-D3A1-44DD-90C1-8F7A223B76ED}" type="presParOf" srcId="{12D5BA0B-B380-489E-A4FE-B297FD838FEC}" destId="{520734B1-0768-40A9-82E7-163EF032D6CD}" srcOrd="12" destOrd="0" presId="urn:microsoft.com/office/officeart/2018/layout/CircleProcess"/>
    <dgm:cxn modelId="{476882E7-9302-408B-9623-50B481B3447D}" type="presParOf" srcId="{520734B1-0768-40A9-82E7-163EF032D6CD}" destId="{2DA49D83-4A9B-4817-A7E4-4EE87AC29D8C}" srcOrd="0" destOrd="0" presId="urn:microsoft.com/office/officeart/2018/layout/CircleProcess"/>
    <dgm:cxn modelId="{0AAFC9D4-CDA8-47C5-BE33-DD14D912E453}" type="presParOf" srcId="{12D5BA0B-B380-489E-A4FE-B297FD838FEC}" destId="{B43E4ED4-F4B4-4684-8F73-01A58CF1AFB6}" srcOrd="13" destOrd="0" presId="urn:microsoft.com/office/officeart/2018/layout/CircleProcess"/>
    <dgm:cxn modelId="{5EBB83FC-FACB-4798-8C94-89B9D81002E8}" type="presParOf" srcId="{B43E4ED4-F4B4-4684-8F73-01A58CF1AFB6}" destId="{75663D97-7627-4A2A-A0C2-96502685D58D}" srcOrd="0" destOrd="0" presId="urn:microsoft.com/office/officeart/2018/layout/CircleProcess"/>
    <dgm:cxn modelId="{E7A83958-882E-4C76-A022-2B2178893EAD}" type="presParOf" srcId="{12D5BA0B-B380-489E-A4FE-B297FD838FEC}" destId="{68ACEFDB-A6BE-47A1-8D84-1D0F58BA7FA0}" srcOrd="14" destOrd="0" presId="urn:microsoft.com/office/officeart/2018/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93D9-6BAD-4D4C-8E79-876AC2A7C07A}">
      <dsp:nvSpPr>
        <dsp:cNvPr id="0" name=""/>
        <dsp:cNvSpPr/>
      </dsp:nvSpPr>
      <dsp:spPr>
        <a:xfrm>
          <a:off x="3816000" y="2423554"/>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5F271-D952-4E3C-AED1-EF609048677E}">
      <dsp:nvSpPr>
        <dsp:cNvPr id="0" name=""/>
        <dsp:cNvSpPr/>
      </dsp:nvSpPr>
      <dsp:spPr>
        <a:xfrm>
          <a:off x="4284000" y="289155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F7CB73-D3E1-4F15-9D64-11CA54D67423}">
      <dsp:nvSpPr>
        <dsp:cNvPr id="0" name=""/>
        <dsp:cNvSpPr/>
      </dsp:nvSpPr>
      <dsp:spPr>
        <a:xfrm>
          <a:off x="3114000" y="530355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de-DE" sz="2300" kern="1200"/>
            <a:t>Schöpfung bewahren</a:t>
          </a:r>
          <a:endParaRPr lang="en-US" sz="2300" kern="1200"/>
        </a:p>
      </dsp:txBody>
      <dsp:txXfrm>
        <a:off x="3114000" y="5303554"/>
        <a:ext cx="3600000" cy="720000"/>
      </dsp:txXfrm>
    </dsp:sp>
    <dsp:sp modelId="{FD94BBA8-D462-4948-968C-497EED963478}">
      <dsp:nvSpPr>
        <dsp:cNvPr id="0" name=""/>
        <dsp:cNvSpPr/>
      </dsp:nvSpPr>
      <dsp:spPr>
        <a:xfrm>
          <a:off x="8046000" y="2423554"/>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7C3E-3C32-45BA-BA73-D2B75B148CE9}">
      <dsp:nvSpPr>
        <dsp:cNvPr id="0" name=""/>
        <dsp:cNvSpPr/>
      </dsp:nvSpPr>
      <dsp:spPr>
        <a:xfrm>
          <a:off x="8514000" y="289155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22083-2757-45AB-B5EC-912362A27CF6}">
      <dsp:nvSpPr>
        <dsp:cNvPr id="0" name=""/>
        <dsp:cNvSpPr/>
      </dsp:nvSpPr>
      <dsp:spPr>
        <a:xfrm>
          <a:off x="7344000" y="530355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de-DE" sz="2300" kern="1200"/>
            <a:t>Ressourcen wertschätzen</a:t>
          </a:r>
          <a:endParaRPr lang="en-US" sz="2300" kern="1200"/>
        </a:p>
      </dsp:txBody>
      <dsp:txXfrm>
        <a:off x="7344000" y="5303554"/>
        <a:ext cx="3600000" cy="720000"/>
      </dsp:txXfrm>
    </dsp:sp>
    <dsp:sp modelId="{DC188B97-DDF4-4982-8776-834E16894532}">
      <dsp:nvSpPr>
        <dsp:cNvPr id="0" name=""/>
        <dsp:cNvSpPr/>
      </dsp:nvSpPr>
      <dsp:spPr>
        <a:xfrm>
          <a:off x="12276000" y="2423554"/>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7C048-5AB8-4246-AB8B-10D3BB49EDE8}">
      <dsp:nvSpPr>
        <dsp:cNvPr id="0" name=""/>
        <dsp:cNvSpPr/>
      </dsp:nvSpPr>
      <dsp:spPr>
        <a:xfrm>
          <a:off x="12744000" y="2891554"/>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3C8DFE-1242-4054-A11F-E6D4253604A2}">
      <dsp:nvSpPr>
        <dsp:cNvPr id="0" name=""/>
        <dsp:cNvSpPr/>
      </dsp:nvSpPr>
      <dsp:spPr>
        <a:xfrm>
          <a:off x="11574000" y="530355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de-DE" sz="2300" kern="1200"/>
            <a:t>Solidarität </a:t>
          </a:r>
          <a:endParaRPr lang="en-US" sz="2300" kern="1200"/>
        </a:p>
      </dsp:txBody>
      <dsp:txXfrm>
        <a:off x="11574000" y="5303554"/>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69964-AF6C-4A25-A1FA-DCCDE21B7947}">
      <dsp:nvSpPr>
        <dsp:cNvPr id="0" name=""/>
        <dsp:cNvSpPr/>
      </dsp:nvSpPr>
      <dsp:spPr>
        <a:xfrm>
          <a:off x="14816388" y="2301806"/>
          <a:ext cx="3378377" cy="337893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D6D24-863D-41D1-B455-6FFBCA57DFE6}">
      <dsp:nvSpPr>
        <dsp:cNvPr id="0" name=""/>
        <dsp:cNvSpPr/>
      </dsp:nvSpPr>
      <dsp:spPr>
        <a:xfrm>
          <a:off x="14927862" y="2414457"/>
          <a:ext cx="3153631" cy="31536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b="1" kern="1200"/>
            <a:t>Aktives Handeln</a:t>
          </a:r>
          <a:endParaRPr lang="en-US" sz="2700" kern="1200"/>
        </a:p>
      </dsp:txBody>
      <dsp:txXfrm>
        <a:off x="15379152" y="2865060"/>
        <a:ext cx="2252850" cy="2252422"/>
      </dsp:txXfrm>
    </dsp:sp>
    <dsp:sp modelId="{50C9BE24-770C-4408-B884-87A493743D98}">
      <dsp:nvSpPr>
        <dsp:cNvPr id="0" name=""/>
        <dsp:cNvSpPr/>
      </dsp:nvSpPr>
      <dsp:spPr>
        <a:xfrm rot="2700000">
          <a:off x="11323137" y="2301981"/>
          <a:ext cx="3377986" cy="3377986"/>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B8AB7D-5FAA-472C-90C4-72E7278C38D3}">
      <dsp:nvSpPr>
        <dsp:cNvPr id="0" name=""/>
        <dsp:cNvSpPr/>
      </dsp:nvSpPr>
      <dsp:spPr>
        <a:xfrm>
          <a:off x="11438011" y="2414457"/>
          <a:ext cx="3153631" cy="31536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b="1" kern="1200" dirty="0"/>
            <a:t>Kulturelle und spirituelle Dimension</a:t>
          </a:r>
          <a:endParaRPr lang="en-US" sz="2700" kern="1200" dirty="0"/>
        </a:p>
      </dsp:txBody>
      <dsp:txXfrm>
        <a:off x="11887502" y="2865060"/>
        <a:ext cx="2252850" cy="2252422"/>
      </dsp:txXfrm>
    </dsp:sp>
    <dsp:sp modelId="{0F3070EA-D320-41A0-A358-E8A7C9EDBD57}">
      <dsp:nvSpPr>
        <dsp:cNvPr id="0" name=""/>
        <dsp:cNvSpPr/>
      </dsp:nvSpPr>
      <dsp:spPr>
        <a:xfrm rot="2700000">
          <a:off x="7833285" y="2301981"/>
          <a:ext cx="3377986" cy="3377986"/>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A4412-BC9B-42E4-A5F6-2A926350D02D}">
      <dsp:nvSpPr>
        <dsp:cNvPr id="0" name=""/>
        <dsp:cNvSpPr/>
      </dsp:nvSpPr>
      <dsp:spPr>
        <a:xfrm>
          <a:off x="7946362" y="2414457"/>
          <a:ext cx="3153631" cy="31536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b="1" kern="1200"/>
            <a:t>Soziale Gerechtigkeit</a:t>
          </a:r>
          <a:endParaRPr lang="en-US" sz="2700" kern="1200"/>
        </a:p>
      </dsp:txBody>
      <dsp:txXfrm>
        <a:off x="8395853" y="2865060"/>
        <a:ext cx="2252850" cy="2252422"/>
      </dsp:txXfrm>
    </dsp:sp>
    <dsp:sp modelId="{311B7C35-61B0-4720-B78C-A6EFF2B5C862}">
      <dsp:nvSpPr>
        <dsp:cNvPr id="0" name=""/>
        <dsp:cNvSpPr/>
      </dsp:nvSpPr>
      <dsp:spPr>
        <a:xfrm rot="2700000">
          <a:off x="4341636" y="2301981"/>
          <a:ext cx="3377986" cy="3377986"/>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681EE-9E50-426A-81A6-F63E17C0F407}">
      <dsp:nvSpPr>
        <dsp:cNvPr id="0" name=""/>
        <dsp:cNvSpPr/>
      </dsp:nvSpPr>
      <dsp:spPr>
        <a:xfrm>
          <a:off x="4454713" y="2414457"/>
          <a:ext cx="3153631" cy="31536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b="1" kern="1200"/>
            <a:t>Wechselseitige Abhängigkeit</a:t>
          </a:r>
          <a:endParaRPr lang="en-US" sz="2700" kern="1200"/>
        </a:p>
      </dsp:txBody>
      <dsp:txXfrm>
        <a:off x="4906002" y="2865060"/>
        <a:ext cx="2252850" cy="2252422"/>
      </dsp:txXfrm>
    </dsp:sp>
    <dsp:sp modelId="{2DA49D83-4A9B-4817-A7E4-4EE87AC29D8C}">
      <dsp:nvSpPr>
        <dsp:cNvPr id="0" name=""/>
        <dsp:cNvSpPr/>
      </dsp:nvSpPr>
      <dsp:spPr>
        <a:xfrm rot="2700000">
          <a:off x="849987" y="2301981"/>
          <a:ext cx="3377986" cy="3377986"/>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63D97-7627-4A2A-A0C2-96502685D58D}">
      <dsp:nvSpPr>
        <dsp:cNvPr id="0" name=""/>
        <dsp:cNvSpPr/>
      </dsp:nvSpPr>
      <dsp:spPr>
        <a:xfrm>
          <a:off x="963064" y="2414457"/>
          <a:ext cx="3153631" cy="315362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b="1" kern="1200"/>
            <a:t>Globale Verantwortung</a:t>
          </a:r>
          <a:endParaRPr lang="en-US" sz="2700" kern="1200"/>
        </a:p>
      </dsp:txBody>
      <dsp:txXfrm>
        <a:off x="1414353" y="2865060"/>
        <a:ext cx="2252850" cy="225242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D657E-99D8-4554-9FAB-443B7932BFFA}" type="datetimeFigureOut">
              <a:rPr lang="de-DE" smtClean="0"/>
              <a:t>14.05.2025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1951F-8545-4D05-AF9A-4528DB871B17}" type="slidenum">
              <a:rPr lang="de-DE" smtClean="0"/>
              <a:t>‹Nr.›</a:t>
            </a:fld>
            <a:endParaRPr lang="de-DE"/>
          </a:p>
        </p:txBody>
      </p:sp>
    </p:spTree>
    <p:extLst>
      <p:ext uri="{BB962C8B-B14F-4D97-AF65-F5344CB8AC3E}">
        <p14:creationId xmlns:p14="http://schemas.microsoft.com/office/powerpoint/2010/main" val="28997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zu der Präsentation:</a:t>
            </a:r>
          </a:p>
          <a:p>
            <a:endParaRPr lang="de-DE" dirty="0"/>
          </a:p>
          <a:p>
            <a:pPr marL="171450" indent="-171450">
              <a:buFontTx/>
              <a:buChar char="-"/>
            </a:pPr>
            <a:r>
              <a:rPr lang="de-DE" dirty="0"/>
              <a:t>Die Folien sind immer mit der dementsprechenden Quelle angegeben, sodass sich weitere Information eingeholt werden können</a:t>
            </a:r>
          </a:p>
          <a:p>
            <a:pPr marL="171450" indent="-171450">
              <a:buFontTx/>
              <a:buChar char="-"/>
            </a:pPr>
            <a:r>
              <a:rPr lang="de-DE" dirty="0"/>
              <a:t>Sie dienen zur Basisinformation</a:t>
            </a:r>
          </a:p>
          <a:p>
            <a:pPr marL="171450" indent="-171450">
              <a:buFontTx/>
              <a:buChar char="-"/>
            </a:pPr>
            <a:r>
              <a:rPr lang="de-DE" dirty="0"/>
              <a:t>Wenn es Fragen gibt, meldet euch gerne bei uns</a:t>
            </a:r>
          </a:p>
        </p:txBody>
      </p:sp>
      <p:sp>
        <p:nvSpPr>
          <p:cNvPr id="4" name="Foliennummernplatzhalter 3"/>
          <p:cNvSpPr>
            <a:spLocks noGrp="1"/>
          </p:cNvSpPr>
          <p:nvPr>
            <p:ph type="sldNum" sz="quarter" idx="5"/>
          </p:nvPr>
        </p:nvSpPr>
        <p:spPr/>
        <p:txBody>
          <a:bodyPr/>
          <a:lstStyle/>
          <a:p>
            <a:fld id="{1C91951F-8545-4D05-AF9A-4528DB871B17}" type="slidenum">
              <a:rPr lang="de-DE" smtClean="0"/>
              <a:t>1</a:t>
            </a:fld>
            <a:endParaRPr lang="de-DE"/>
          </a:p>
        </p:txBody>
      </p:sp>
    </p:spTree>
    <p:extLst>
      <p:ext uri="{BB962C8B-B14F-4D97-AF65-F5344CB8AC3E}">
        <p14:creationId xmlns:p14="http://schemas.microsoft.com/office/powerpoint/2010/main" val="287432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i="0" dirty="0">
                <a:solidFill>
                  <a:srgbClr val="111314"/>
                </a:solidFill>
                <a:effectLst/>
                <a:latin typeface="BundesSansWeb-Regular"/>
              </a:rPr>
              <a:t>Blicken wir zunächst auf die nationale Ebene. Schon jetzt hat die weltweite Durchschnittstemperatur seit dem Beginn der Industrialisierung 1880 um rund 1,2 Grad Celsius zugenommen. In Deutschland sind es sogar 1,7 Grad. Allein in den vergangenen fünfzig Jahren haben sich die extremen Wetterereignisse in Deutschland mehr als verdreifacht. </a:t>
            </a:r>
          </a:p>
          <a:p>
            <a:pPr marL="171450" indent="-171450">
              <a:buFontTx/>
              <a:buChar char="-"/>
            </a:pPr>
            <a:r>
              <a:rPr lang="de-DE" b="0" i="0" dirty="0">
                <a:solidFill>
                  <a:srgbClr val="111314"/>
                </a:solidFill>
                <a:effectLst/>
                <a:latin typeface="BundesSansWeb-Regular"/>
              </a:rPr>
              <a:t>Das bedeutet: extreme Hitze und Trockenheit, Starkregen und Überschwemmungen haben zugenommen. Während es 1951 im Durchschnitt in Deutschland drei Hitzetage gab, waren es 2020 schon 11. Die besonders trockenen Jahre 2018 und 2019 waren für Mitteleuropa beispiellos in den vergangenen 250 Jahren. </a:t>
            </a:r>
          </a:p>
          <a:p>
            <a:pPr marL="171450" indent="-171450">
              <a:buFontTx/>
              <a:buChar char="-"/>
            </a:pPr>
            <a:r>
              <a:rPr lang="de-DE" b="0" i="0" dirty="0">
                <a:solidFill>
                  <a:srgbClr val="111314"/>
                </a:solidFill>
                <a:effectLst/>
                <a:latin typeface="BundesSansWeb-Regular"/>
              </a:rPr>
              <a:t>Durch die erhöhten Temperaturen verschieben sich auch die Blütezeiten von Pflanzen, so dass sie nicht mehr zum Lebenszyklus der Insekten passen, die sie bestäuben sollen.</a:t>
            </a:r>
            <a:endParaRPr lang="de-DE" dirty="0"/>
          </a:p>
        </p:txBody>
      </p:sp>
      <p:sp>
        <p:nvSpPr>
          <p:cNvPr id="4" name="Foliennummernplatzhalter 3"/>
          <p:cNvSpPr>
            <a:spLocks noGrp="1"/>
          </p:cNvSpPr>
          <p:nvPr>
            <p:ph type="sldNum" sz="quarter" idx="5"/>
          </p:nvPr>
        </p:nvSpPr>
        <p:spPr/>
        <p:txBody>
          <a:bodyPr/>
          <a:lstStyle/>
          <a:p>
            <a:fld id="{58EF6C60-FE02-4FAD-A452-57C2DE72BD51}" type="slidenum">
              <a:rPr lang="de-DE" smtClean="0"/>
              <a:t>2</a:t>
            </a:fld>
            <a:endParaRPr lang="de-DE"/>
          </a:p>
        </p:txBody>
      </p:sp>
    </p:spTree>
    <p:extLst>
      <p:ext uri="{BB962C8B-B14F-4D97-AF65-F5344CB8AC3E}">
        <p14:creationId xmlns:p14="http://schemas.microsoft.com/office/powerpoint/2010/main" val="167006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a:buFontTx/>
              <a:buChar char="-"/>
            </a:pPr>
            <a:r>
              <a:rPr lang="de-DE" b="0" i="0" dirty="0">
                <a:solidFill>
                  <a:srgbClr val="111314"/>
                </a:solidFill>
                <a:effectLst/>
                <a:latin typeface="BundesSansWeb-Regular"/>
              </a:rPr>
              <a:t>Unsere Gesellschaft ist, ebenso wie die Ökosysteme, an das aktuelle Klima angepasst. </a:t>
            </a:r>
          </a:p>
          <a:p>
            <a:pPr marL="171450" indent="-171450" algn="l">
              <a:buFontTx/>
              <a:buChar char="-"/>
            </a:pPr>
            <a:r>
              <a:rPr lang="de-DE" b="0" i="0" dirty="0">
                <a:solidFill>
                  <a:srgbClr val="111314"/>
                </a:solidFill>
                <a:effectLst/>
                <a:latin typeface="BundesSansWeb-Regular"/>
              </a:rPr>
              <a:t>Wenn sich das Klima zu schnell ändert und sich die Erde zu schnell erhitzt, besteht die Gefahr, dass Menschen, Tiere und Pflanzen nicht genug Zeit für die Anpassung an die neuen Verhältnisse haben oder ihren Lebensraum verschieben können. Ihr Leben wäre bedroht. </a:t>
            </a:r>
          </a:p>
          <a:p>
            <a:pPr algn="l"/>
            <a:r>
              <a:rPr lang="de-DE" b="1" i="0" dirty="0">
                <a:solidFill>
                  <a:srgbClr val="111314"/>
                </a:solidFill>
                <a:effectLst/>
                <a:latin typeface="BundesSansWeb-Regular"/>
              </a:rPr>
              <a:t>Die Frage lautet also: Was können wir tun ? Welche Verantwortung haben wir gegenüber der Schöpfung?</a:t>
            </a:r>
          </a:p>
          <a:p>
            <a:endParaRPr lang="de-DE" dirty="0"/>
          </a:p>
        </p:txBody>
      </p:sp>
      <p:sp>
        <p:nvSpPr>
          <p:cNvPr id="4" name="Foliennummernplatzhalter 3"/>
          <p:cNvSpPr>
            <a:spLocks noGrp="1"/>
          </p:cNvSpPr>
          <p:nvPr>
            <p:ph type="sldNum" sz="quarter" idx="5"/>
          </p:nvPr>
        </p:nvSpPr>
        <p:spPr/>
        <p:txBody>
          <a:bodyPr/>
          <a:lstStyle/>
          <a:p>
            <a:fld id="{58EF6C60-FE02-4FAD-A452-57C2DE72BD51}" type="slidenum">
              <a:rPr lang="de-DE" smtClean="0"/>
              <a:t>3</a:t>
            </a:fld>
            <a:endParaRPr lang="de-DE"/>
          </a:p>
        </p:txBody>
      </p:sp>
    </p:spTree>
    <p:extLst>
      <p:ext uri="{BB962C8B-B14F-4D97-AF65-F5344CB8AC3E}">
        <p14:creationId xmlns:p14="http://schemas.microsoft.com/office/powerpoint/2010/main" val="18956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000000"/>
                </a:solidFill>
                <a:effectLst/>
                <a:latin typeface="-apple-system"/>
              </a:rPr>
              <a:t>In der Enzyklika "Laudato Si'" von Papst Franziskus, die 2015 veröffentlicht wurde, geht es um die dringenden Herausforderungen des Umweltschutzes und die Verantwortung der Menschheit gegenüber der Erde. Der Titel "Laudato Si'" stammt aus einem Lied des heiligen Franziskus von Assisi und bedeutet "Gelobt seist du". Insgesamt ist "Laudato Si'" ein eindringlicher Appell, die Erde zu schützen und eine nachhaltige und gerechte Zukunft für alle zu schaffen.</a:t>
            </a:r>
            <a:endParaRPr lang="de-DE" dirty="0"/>
          </a:p>
          <a:p>
            <a:endParaRPr lang="de-DE" dirty="0"/>
          </a:p>
        </p:txBody>
      </p:sp>
      <p:sp>
        <p:nvSpPr>
          <p:cNvPr id="4" name="Foliennummernplatzhalter 3"/>
          <p:cNvSpPr>
            <a:spLocks noGrp="1"/>
          </p:cNvSpPr>
          <p:nvPr>
            <p:ph type="sldNum" sz="quarter" idx="5"/>
          </p:nvPr>
        </p:nvSpPr>
        <p:spPr/>
        <p:txBody>
          <a:bodyPr/>
          <a:lstStyle/>
          <a:p>
            <a:fld id="{1C91951F-8545-4D05-AF9A-4528DB871B17}" type="slidenum">
              <a:rPr lang="de-DE" smtClean="0"/>
              <a:t>4</a:t>
            </a:fld>
            <a:endParaRPr lang="de-DE"/>
          </a:p>
        </p:txBody>
      </p:sp>
    </p:spTree>
    <p:extLst>
      <p:ext uri="{BB962C8B-B14F-4D97-AF65-F5344CB8AC3E}">
        <p14:creationId xmlns:p14="http://schemas.microsoft.com/office/powerpoint/2010/main" val="270044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In seiner Enzyklika spricht Papst </a:t>
            </a:r>
            <a:r>
              <a:rPr lang="de-DE" dirty="0" err="1"/>
              <a:t>Franzikus</a:t>
            </a:r>
            <a:r>
              <a:rPr lang="de-DE" dirty="0"/>
              <a:t> mehrere Themen an und ruft die Menschen dazu auf, die </a:t>
            </a:r>
            <a:r>
              <a:rPr lang="de-DE" b="1" dirty="0"/>
              <a:t>Schöpfung zu bewahren </a:t>
            </a:r>
            <a:r>
              <a:rPr lang="de-DE" dirty="0"/>
              <a:t>und die Verbindung zwischen Mensch und Natur zu erkennen. Die Liebe Gottes spiegelt sich in der Schöpfung, in der von ihm erschaffenen Welt wider, weshalb wir Menschen zu ihrer Bewahrung beitragen müssen.</a:t>
            </a:r>
          </a:p>
          <a:p>
            <a:pPr marL="171450" indent="-171450">
              <a:buFontTx/>
              <a:buChar char="-"/>
            </a:pPr>
            <a:r>
              <a:rPr lang="de-DE" dirty="0"/>
              <a:t>Außerdem hebt er die Tatsache hervor, dass d</a:t>
            </a:r>
            <a:r>
              <a:rPr lang="de-DE" b="0" i="0" dirty="0">
                <a:solidFill>
                  <a:srgbClr val="000000"/>
                </a:solidFill>
                <a:effectLst/>
                <a:latin typeface="-apple-system"/>
              </a:rPr>
              <a:t>ie Zerstörung der Umwelt auch die menschliche Gemeinschaft und die sozialen Strukturen beeinträchtigt. Es gilt somit </a:t>
            </a:r>
            <a:r>
              <a:rPr lang="de-DE" b="1" i="0" dirty="0">
                <a:solidFill>
                  <a:srgbClr val="000000"/>
                </a:solidFill>
                <a:effectLst/>
                <a:latin typeface="-apple-system"/>
              </a:rPr>
              <a:t>Ressourcen wertzuschätzen und zu bewahren.</a:t>
            </a:r>
          </a:p>
          <a:p>
            <a:pPr marL="171450" indent="-171450">
              <a:buFontTx/>
              <a:buChar char="-"/>
            </a:pPr>
            <a:r>
              <a:rPr lang="de-DE" b="0" i="0" dirty="0">
                <a:solidFill>
                  <a:srgbClr val="000000"/>
                </a:solidFill>
                <a:effectLst/>
                <a:latin typeface="-apple-system"/>
              </a:rPr>
              <a:t>Darüber hinaus treffen die Auswirkungen der aktuellen Umweltkrise meist die Ärmsten und Schwächsten, weshalb er für eine gerechtere Verteilung von Ressourcen plädiert und auch zukünftige Generationen in den Blick genommen werden sollten, die noch stärker unter der der Umweltkrise leiden werden. Er ruft zur </a:t>
            </a:r>
            <a:r>
              <a:rPr lang="de-DE" b="1" i="0" dirty="0">
                <a:solidFill>
                  <a:srgbClr val="000000"/>
                </a:solidFill>
                <a:effectLst/>
                <a:latin typeface="-apple-system"/>
              </a:rPr>
              <a:t>Solidarität</a:t>
            </a:r>
            <a:r>
              <a:rPr lang="de-DE" b="0" i="0" dirty="0">
                <a:solidFill>
                  <a:srgbClr val="000000"/>
                </a:solidFill>
                <a:effectLst/>
                <a:latin typeface="-apple-system"/>
              </a:rPr>
              <a:t> auf.</a:t>
            </a:r>
          </a:p>
          <a:p>
            <a:r>
              <a:rPr lang="de-DE" b="0" i="0" dirty="0">
                <a:solidFill>
                  <a:srgbClr val="000000"/>
                </a:solidFill>
                <a:effectLst/>
                <a:latin typeface="-apple-system"/>
              </a:rPr>
              <a:t>Auf diese einzelnen Punkte soll nun nochmals genauer geblickt werden. </a:t>
            </a:r>
            <a:r>
              <a:rPr lang="de-DE" b="1" i="0" dirty="0">
                <a:solidFill>
                  <a:srgbClr val="000000"/>
                </a:solidFill>
                <a:effectLst/>
                <a:latin typeface="-apple-system"/>
              </a:rPr>
              <a:t>Wie können wir diesen Forderungen gerecht werden?</a:t>
            </a:r>
          </a:p>
          <a:p>
            <a:endParaRPr lang="de-DE" dirty="0"/>
          </a:p>
        </p:txBody>
      </p:sp>
      <p:sp>
        <p:nvSpPr>
          <p:cNvPr id="4" name="Foliennummernplatzhalter 3"/>
          <p:cNvSpPr>
            <a:spLocks noGrp="1"/>
          </p:cNvSpPr>
          <p:nvPr>
            <p:ph type="sldNum" sz="quarter" idx="5"/>
          </p:nvPr>
        </p:nvSpPr>
        <p:spPr/>
        <p:txBody>
          <a:bodyPr/>
          <a:lstStyle/>
          <a:p>
            <a:fld id="{1C91951F-8545-4D05-AF9A-4528DB871B17}" type="slidenum">
              <a:rPr lang="de-DE" smtClean="0"/>
              <a:t>5</a:t>
            </a:fld>
            <a:endParaRPr lang="de-DE"/>
          </a:p>
        </p:txBody>
      </p:sp>
    </p:spTree>
    <p:extLst>
      <p:ext uri="{BB962C8B-B14F-4D97-AF65-F5344CB8AC3E}">
        <p14:creationId xmlns:p14="http://schemas.microsoft.com/office/powerpoint/2010/main" val="397023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 gibt es verschiedene Wege, um den Aufforderungen von Papst Franziskus nachzukommen. Die Grafik zeigt, wie wir zum Beispiel unseren Fußabdruck verkleinern und unseren Handabdruck vergrößern können. </a:t>
            </a:r>
          </a:p>
          <a:p>
            <a:pPr marL="171450" indent="-171450">
              <a:buFontTx/>
              <a:buChar char="-"/>
            </a:pPr>
            <a:r>
              <a:rPr lang="de-DE" b="1" dirty="0"/>
              <a:t>Fußabdruck</a:t>
            </a:r>
            <a:r>
              <a:rPr lang="de-DE" dirty="0"/>
              <a:t>: Der </a:t>
            </a:r>
            <a:r>
              <a:rPr lang="de-DE" b="0" i="0" dirty="0">
                <a:solidFill>
                  <a:srgbClr val="3F3F46"/>
                </a:solidFill>
                <a:effectLst/>
                <a:latin typeface="__Inter_d65c78"/>
              </a:rPr>
              <a:t>ökologischen Fußabdruck zeigt uns unseren negativen Einfluss auf die Umwelt. Er misst die Menge an Ressourcen und Energie, die eine Person oder Gemeinschaft verbraucht, sowie die Menge an Treibhausgasen, die sie ausstoßen. Ein hoher ökologischer Fußabdruck bedeutet, dass mehr Ressourcen verbraucht werden, als die Erde nachhaltig bereitstellen kann.</a:t>
            </a:r>
          </a:p>
          <a:p>
            <a:pPr marL="171450" indent="-171450">
              <a:buFontTx/>
              <a:buChar char="-"/>
            </a:pPr>
            <a:r>
              <a:rPr lang="de-DE" b="1" dirty="0"/>
              <a:t>Handabdruck: </a:t>
            </a:r>
            <a:r>
              <a:rPr lang="de-DE" b="0" dirty="0"/>
              <a:t>Der ökologische </a:t>
            </a:r>
            <a:r>
              <a:rPr lang="de-DE" b="0" dirty="0" err="1"/>
              <a:t>Hadnabdruck</a:t>
            </a:r>
            <a:r>
              <a:rPr lang="de-DE" b="0" dirty="0"/>
              <a:t> beschreibt dagegen die positiven Beiträge zur Verbesserung der Umwelt. </a:t>
            </a:r>
            <a:r>
              <a:rPr lang="de-DE" b="0" i="0" dirty="0">
                <a:solidFill>
                  <a:srgbClr val="3F3F46"/>
                </a:solidFill>
                <a:effectLst/>
                <a:latin typeface="__Inter_d65c78"/>
              </a:rPr>
              <a:t>Es geht darum, aktiv einen positiven Einfluss auszuüben.</a:t>
            </a:r>
            <a:endParaRPr lang="de-DE" b="0" dirty="0"/>
          </a:p>
        </p:txBody>
      </p:sp>
      <p:sp>
        <p:nvSpPr>
          <p:cNvPr id="4" name="Foliennummernplatzhalter 3"/>
          <p:cNvSpPr>
            <a:spLocks noGrp="1"/>
          </p:cNvSpPr>
          <p:nvPr>
            <p:ph type="sldNum" sz="quarter" idx="5"/>
          </p:nvPr>
        </p:nvSpPr>
        <p:spPr/>
        <p:txBody>
          <a:bodyPr/>
          <a:lstStyle/>
          <a:p>
            <a:fld id="{58EF6C60-FE02-4FAD-A452-57C2DE72BD51}" type="slidenum">
              <a:rPr lang="de-DE" smtClean="0"/>
              <a:t>6</a:t>
            </a:fld>
            <a:endParaRPr lang="de-DE"/>
          </a:p>
        </p:txBody>
      </p:sp>
    </p:spTree>
    <p:extLst>
      <p:ext uri="{BB962C8B-B14F-4D97-AF65-F5344CB8AC3E}">
        <p14:creationId xmlns:p14="http://schemas.microsoft.com/office/powerpoint/2010/main" val="198014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3F3F46"/>
                </a:solidFill>
                <a:effectLst/>
                <a:latin typeface="__Inter_d65c78"/>
              </a:rPr>
              <a:t>Papst Franziskus kritisiert die Kultur des Überkonsums und der Wegwerfmentalität, die zu einer massiven Verschwendung von Lebensmitteln, Wasser und anderen Ressourcen führt. Er betont, dass diese Praktiken nicht nur die Umwelt schädigen, sondern auch die Ungleichheit und Armut verstärken.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3F3F46"/>
                </a:solidFill>
                <a:effectLst/>
                <a:latin typeface="__Inter_d65c78"/>
              </a:rPr>
              <a:t>Was sollten wir stattdessen tun ? </a:t>
            </a:r>
          </a:p>
          <a:p>
            <a:pPr algn="l">
              <a:buFont typeface="Arial" panose="020B0604020202020204" pitchFamily="34" charset="0"/>
              <a:buChar char="•"/>
            </a:pPr>
            <a:r>
              <a:rPr lang="de-DE" b="1" i="0" dirty="0">
                <a:solidFill>
                  <a:srgbClr val="3F3F46"/>
                </a:solidFill>
                <a:effectLst/>
                <a:latin typeface="__Inter_d65c78"/>
              </a:rPr>
              <a:t>Reduzierung des Lebensmittelabfalls</a:t>
            </a:r>
            <a:r>
              <a:rPr lang="de-DE" b="0" i="0" dirty="0">
                <a:solidFill>
                  <a:srgbClr val="3F3F46"/>
                </a:solidFill>
                <a:effectLst/>
                <a:latin typeface="__Inter_d65c78"/>
              </a:rPr>
              <a:t>: Franziskus ermutigt dazu, Lebensmittel verantwortungsvoll zu konsumieren und Abfälle zu vermeiden, indem man nur das kauft, was man wirklich benötigt. </a:t>
            </a:r>
            <a:r>
              <a:rPr lang="de-DE" b="0" i="0" dirty="0">
                <a:solidFill>
                  <a:srgbClr val="333333"/>
                </a:solidFill>
                <a:effectLst/>
                <a:latin typeface="bundessansweb"/>
              </a:rPr>
              <a:t>Circa 11 Millionen Tonnen Lebensmittelabfälle werden allein in Deutschland jedes Jahr entsorgt. Neben ungenießbaren Teilen werden auch noch essbare Lebensmittel in die Tonnen geworfen. Hinzu kommen weitere Verluste entlang der Lebensmittelversorgungskette. </a:t>
            </a:r>
            <a:endParaRPr lang="de-DE" b="0" i="0" dirty="0">
              <a:solidFill>
                <a:srgbClr val="3F3F46"/>
              </a:solidFill>
              <a:effectLst/>
              <a:latin typeface="__Inter_d65c78"/>
            </a:endParaRPr>
          </a:p>
          <a:p>
            <a:pPr algn="l">
              <a:buFont typeface="Arial" panose="020B0604020202020204" pitchFamily="34" charset="0"/>
              <a:buChar char="•"/>
            </a:pPr>
            <a:r>
              <a:rPr lang="de-DE" b="1" i="0" dirty="0">
                <a:solidFill>
                  <a:srgbClr val="3F3F46"/>
                </a:solidFill>
                <a:effectLst/>
                <a:latin typeface="__Inter_d65c78"/>
              </a:rPr>
              <a:t>Nachhaltiger Konsum</a:t>
            </a:r>
            <a:r>
              <a:rPr lang="de-DE" b="0" i="0" dirty="0">
                <a:solidFill>
                  <a:srgbClr val="3F3F46"/>
                </a:solidFill>
                <a:effectLst/>
                <a:latin typeface="__Inter_d65c78"/>
              </a:rPr>
              <a:t>: Er fordert dazu auf, Produkte zu wählen, die umweltfreundlich sind und aus nachhaltigen Quellen stammen. Weniger zu konsumieren</a:t>
            </a:r>
          </a:p>
          <a:p>
            <a:endParaRPr lang="de-DE" dirty="0"/>
          </a:p>
        </p:txBody>
      </p:sp>
      <p:sp>
        <p:nvSpPr>
          <p:cNvPr id="4" name="Foliennummernplatzhalter 3"/>
          <p:cNvSpPr>
            <a:spLocks noGrp="1"/>
          </p:cNvSpPr>
          <p:nvPr>
            <p:ph type="sldNum" sz="quarter" idx="5"/>
          </p:nvPr>
        </p:nvSpPr>
        <p:spPr/>
        <p:txBody>
          <a:bodyPr/>
          <a:lstStyle/>
          <a:p>
            <a:fld id="{58EF6C60-FE02-4FAD-A452-57C2DE72BD51}" type="slidenum">
              <a:rPr lang="de-DE" smtClean="0"/>
              <a:t>7</a:t>
            </a:fld>
            <a:endParaRPr lang="de-DE"/>
          </a:p>
        </p:txBody>
      </p:sp>
    </p:spTree>
    <p:extLst>
      <p:ext uri="{BB962C8B-B14F-4D97-AF65-F5344CB8AC3E}">
        <p14:creationId xmlns:p14="http://schemas.microsoft.com/office/powerpoint/2010/main" val="270076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3F3F46"/>
                </a:solidFill>
                <a:effectLst/>
                <a:latin typeface="__Inter_d65c78"/>
              </a:rPr>
              <a:t>Klimaschutz muss stets global betrachtet werden. Es reicht nicht aus, nur auf nationaler Ebene Maßnahmen zu ergreifen; auch andere Länder müssen in die Verantwortung gezogen werden. In seiner Enzyklika „Laudato Si'“ betont Papst Franziskus die Bedeutung von Solidarität als grundlegendes Prinzip für den Umgang mit der Umwelt und den Herausforderungen des Klimawandels. Hier sind einige zentrale Aspekte, die er zur Solidarität anspricht:</a:t>
            </a:r>
          </a:p>
          <a:p>
            <a:endParaRPr lang="de-DE" b="0" i="0" dirty="0">
              <a:solidFill>
                <a:srgbClr val="3F3F46"/>
              </a:solidFill>
              <a:effectLst/>
              <a:latin typeface="__Inter_d65c78"/>
            </a:endParaRPr>
          </a:p>
          <a:p>
            <a:pPr algn="l">
              <a:buFont typeface="+mj-lt"/>
              <a:buAutoNum type="arabicPeriod"/>
            </a:pPr>
            <a:r>
              <a:rPr lang="de-DE" b="1" i="0" dirty="0">
                <a:solidFill>
                  <a:srgbClr val="3F3F46"/>
                </a:solidFill>
                <a:effectLst/>
                <a:latin typeface="__Inter_d65c78"/>
              </a:rPr>
              <a:t>Globale Verantwortung</a:t>
            </a:r>
            <a:r>
              <a:rPr lang="de-DE" b="0" i="0" dirty="0">
                <a:solidFill>
                  <a:srgbClr val="3F3F46"/>
                </a:solidFill>
                <a:effectLst/>
                <a:latin typeface="__Inter_d65c78"/>
              </a:rPr>
              <a:t>: die Umweltkrise ist eine globale Herausforderung, die ein gemeinsames Handeln erfordert. Er ruft dazu auf, die Verantwortung für die Schöpfung nicht nur lokal, sondern auch global zu betrachten. Solidarität bedeutet, dass alle Länder, insbesondere die wohlhabenderen, die ärmeren Nationen unterstützen müssen, die oft am stärksten von den Auswirkungen des Klimawandels betroffen sind.</a:t>
            </a:r>
          </a:p>
          <a:p>
            <a:pPr algn="l">
              <a:buFont typeface="+mj-lt"/>
              <a:buAutoNum type="arabicPeriod"/>
            </a:pPr>
            <a:r>
              <a:rPr lang="de-DE" b="1" i="0" dirty="0">
                <a:solidFill>
                  <a:srgbClr val="3F3F46"/>
                </a:solidFill>
                <a:effectLst/>
                <a:latin typeface="__Inter_d65c78"/>
              </a:rPr>
              <a:t>Wechselseitige Abhängigkeit</a:t>
            </a:r>
            <a:r>
              <a:rPr lang="de-DE" b="0" i="0" dirty="0">
                <a:solidFill>
                  <a:srgbClr val="3F3F46"/>
                </a:solidFill>
                <a:effectLst/>
                <a:latin typeface="__Inter_d65c78"/>
              </a:rPr>
              <a:t>: Der Papst betont die wechselseitige Abhängigkeit aller Menschen und Nationen. Er erklärt, dass die Probleme der Umwelt und der sozialen Ungerechtigkeit miteinander verbunden sind. Solidarität erfordert, dass wir die Bedürfnisse der anderen erkennen und uns für eine gerechtere Verteilung von Ressourcen und Chancen einsetzen.</a:t>
            </a:r>
          </a:p>
          <a:p>
            <a:pPr algn="l">
              <a:buFont typeface="+mj-lt"/>
              <a:buAutoNum type="arabicPeriod"/>
            </a:pPr>
            <a:r>
              <a:rPr lang="de-DE" b="1" i="0" dirty="0">
                <a:solidFill>
                  <a:srgbClr val="3F3F46"/>
                </a:solidFill>
                <a:effectLst/>
                <a:latin typeface="__Inter_d65c78"/>
              </a:rPr>
              <a:t>Soziale Gerechtigkeit</a:t>
            </a:r>
            <a:r>
              <a:rPr lang="de-DE" b="0" i="0" dirty="0">
                <a:solidFill>
                  <a:srgbClr val="3F3F46"/>
                </a:solidFill>
                <a:effectLst/>
                <a:latin typeface="__Inter_d65c78"/>
              </a:rPr>
              <a:t>: Franziskus spricht auch die Notwendigkeit an, soziale Gerechtigkeit zu fördern. Solidarität bedeutet, sich für die Schwächsten und Verwundbarsten in der Gesellschaft einzusetzen, die oft am stärksten unter den Folgen von Umweltzerstörung und Klimawandel leiden.</a:t>
            </a:r>
          </a:p>
          <a:p>
            <a:pPr algn="l">
              <a:buFont typeface="+mj-lt"/>
              <a:buAutoNum type="arabicPeriod"/>
            </a:pPr>
            <a:r>
              <a:rPr lang="de-DE" b="1" i="0" dirty="0">
                <a:solidFill>
                  <a:srgbClr val="3F3F46"/>
                </a:solidFill>
                <a:effectLst/>
                <a:latin typeface="__Inter_d65c78"/>
              </a:rPr>
              <a:t>Kulturelle und spirituelle Dimension</a:t>
            </a:r>
            <a:r>
              <a:rPr lang="de-DE" b="0" i="0" dirty="0">
                <a:solidFill>
                  <a:srgbClr val="3F3F46"/>
                </a:solidFill>
                <a:effectLst/>
                <a:latin typeface="__Inter_d65c78"/>
              </a:rPr>
              <a:t>: Der Papst betont, dass Solidarität auch eine kulturelle und spirituelle Dimension hat. Er fordert dazu auf, eine Kultur der Begegnung und des Dialogs zu fördern, um ein gemeinsames Bewusstsein für die Herausforderungen der Umwelt zu schaffen.</a:t>
            </a:r>
          </a:p>
          <a:p>
            <a:pPr algn="l">
              <a:buFont typeface="+mj-lt"/>
              <a:buAutoNum type="arabicPeriod"/>
            </a:pPr>
            <a:r>
              <a:rPr lang="de-DE" b="1" i="0" dirty="0">
                <a:solidFill>
                  <a:srgbClr val="3F3F46"/>
                </a:solidFill>
                <a:effectLst/>
                <a:latin typeface="__Inter_d65c78"/>
              </a:rPr>
              <a:t>Aktives Handeln</a:t>
            </a:r>
            <a:r>
              <a:rPr lang="de-DE" b="0" i="0" dirty="0">
                <a:solidFill>
                  <a:srgbClr val="3F3F46"/>
                </a:solidFill>
                <a:effectLst/>
                <a:latin typeface="__Inter_d65c78"/>
              </a:rPr>
              <a:t>: Papst Franziskus ermutigt die Menschen, aktiv zu werden und sich für eine nachhaltige und gerechte Zukunft einzusetzen. Solidarität bedeutet, Verantwortung zu übernehmen und gemeinsam Lösungen zu finden, die sowohl die Umwelt als auch die sozialen Bedürfnisse der Menschen berücksichtigen.</a:t>
            </a:r>
          </a:p>
          <a:p>
            <a:endParaRPr lang="de-DE" dirty="0"/>
          </a:p>
        </p:txBody>
      </p:sp>
      <p:sp>
        <p:nvSpPr>
          <p:cNvPr id="4" name="Foliennummernplatzhalter 3"/>
          <p:cNvSpPr>
            <a:spLocks noGrp="1"/>
          </p:cNvSpPr>
          <p:nvPr>
            <p:ph type="sldNum" sz="quarter" idx="5"/>
          </p:nvPr>
        </p:nvSpPr>
        <p:spPr/>
        <p:txBody>
          <a:bodyPr/>
          <a:lstStyle/>
          <a:p>
            <a:fld id="{58EF6C60-FE02-4FAD-A452-57C2DE72BD51}" type="slidenum">
              <a:rPr lang="de-DE" smtClean="0"/>
              <a:t>8</a:t>
            </a:fld>
            <a:endParaRPr lang="de-DE"/>
          </a:p>
        </p:txBody>
      </p:sp>
    </p:spTree>
    <p:extLst>
      <p:ext uri="{BB962C8B-B14F-4D97-AF65-F5344CB8AC3E}">
        <p14:creationId xmlns:p14="http://schemas.microsoft.com/office/powerpoint/2010/main" val="251239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91951F-8545-4D05-AF9A-4528DB871B17}" type="slidenum">
              <a:rPr lang="de-DE" smtClean="0"/>
              <a:t>9</a:t>
            </a:fld>
            <a:endParaRPr lang="de-DE"/>
          </a:p>
        </p:txBody>
      </p:sp>
    </p:spTree>
    <p:extLst>
      <p:ext uri="{BB962C8B-B14F-4D97-AF65-F5344CB8AC3E}">
        <p14:creationId xmlns:p14="http://schemas.microsoft.com/office/powerpoint/2010/main" val="330601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7.sv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sp>
      <p:grpSp>
        <p:nvGrpSpPr>
          <p:cNvPr id="3" name="Group 3"/>
          <p:cNvGrpSpPr/>
          <p:nvPr/>
        </p:nvGrpSpPr>
        <p:grpSpPr>
          <a:xfrm>
            <a:off x="1309006" y="1303707"/>
            <a:ext cx="15985671" cy="7794171"/>
            <a:chOff x="0" y="0"/>
            <a:chExt cx="4210218" cy="2052786"/>
          </a:xfrm>
        </p:grpSpPr>
        <p:sp>
          <p:nvSpPr>
            <p:cNvPr id="4" name="Freeform 4"/>
            <p:cNvSpPr/>
            <p:nvPr/>
          </p:nvSpPr>
          <p:spPr>
            <a:xfrm>
              <a:off x="0" y="0"/>
              <a:ext cx="4210218" cy="2052786"/>
            </a:xfrm>
            <a:custGeom>
              <a:avLst/>
              <a:gdLst/>
              <a:ahLst/>
              <a:cxnLst/>
              <a:rect l="l" t="t" r="r" b="b"/>
              <a:pathLst>
                <a:path w="4210218" h="2052786">
                  <a:moveTo>
                    <a:pt x="0" y="0"/>
                  </a:moveTo>
                  <a:lnTo>
                    <a:pt x="4210218" y="0"/>
                  </a:lnTo>
                  <a:lnTo>
                    <a:pt x="4210218" y="2052786"/>
                  </a:lnTo>
                  <a:lnTo>
                    <a:pt x="0" y="2052786"/>
                  </a:lnTo>
                  <a:close/>
                </a:path>
              </a:pathLst>
            </a:custGeom>
            <a:solidFill>
              <a:srgbClr val="000000">
                <a:alpha val="0"/>
              </a:srgbClr>
            </a:solidFill>
            <a:ln w="28575" cap="sq">
              <a:solidFill>
                <a:srgbClr val="88917B"/>
              </a:solidFill>
              <a:prstDash val="solid"/>
              <a:miter/>
            </a:ln>
          </p:spPr>
        </p:sp>
        <p:sp>
          <p:nvSpPr>
            <p:cNvPr id="5" name="TextBox 5"/>
            <p:cNvSpPr txBox="1"/>
            <p:nvPr/>
          </p:nvSpPr>
          <p:spPr>
            <a:xfrm>
              <a:off x="0" y="-38100"/>
              <a:ext cx="4210218" cy="2090886"/>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621542" y="1984043"/>
            <a:ext cx="1929901" cy="192990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alpha val="64706"/>
              </a:srgbClr>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324210" y="6373056"/>
            <a:ext cx="1929901" cy="192990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alpha val="64706"/>
              </a:srgbClr>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a:grpSpLocks noChangeAspect="1"/>
          </p:cNvGrpSpPr>
          <p:nvPr/>
        </p:nvGrpSpPr>
        <p:grpSpPr>
          <a:xfrm rot="262864">
            <a:off x="11137354" y="2450662"/>
            <a:ext cx="4737970" cy="5504147"/>
            <a:chOff x="0" y="0"/>
            <a:chExt cx="5466080" cy="6350000"/>
          </a:xfrm>
        </p:grpSpPr>
        <p:sp>
          <p:nvSpPr>
            <p:cNvPr id="13" name="Freeform 1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4" name="Freeform 1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2045" r="-22045"/>
              </a:stretch>
            </a:blipFill>
          </p:spPr>
        </p:sp>
        <p:sp>
          <p:nvSpPr>
            <p:cNvPr id="15" name="Freeform 1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16" name="Freeform 1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17" name="Group 17"/>
          <p:cNvGrpSpPr/>
          <p:nvPr/>
        </p:nvGrpSpPr>
        <p:grpSpPr>
          <a:xfrm>
            <a:off x="7070271" y="846364"/>
            <a:ext cx="4392386" cy="800100"/>
            <a:chOff x="0" y="0"/>
            <a:chExt cx="1156842" cy="210726"/>
          </a:xfrm>
        </p:grpSpPr>
        <p:sp>
          <p:nvSpPr>
            <p:cNvPr id="18" name="Freeform 18"/>
            <p:cNvSpPr/>
            <p:nvPr/>
          </p:nvSpPr>
          <p:spPr>
            <a:xfrm>
              <a:off x="0" y="0"/>
              <a:ext cx="1156842" cy="210726"/>
            </a:xfrm>
            <a:custGeom>
              <a:avLst/>
              <a:gdLst/>
              <a:ahLst/>
              <a:cxnLst/>
              <a:rect l="l" t="t" r="r" b="b"/>
              <a:pathLst>
                <a:path w="1156842" h="210726">
                  <a:moveTo>
                    <a:pt x="89891" y="0"/>
                  </a:moveTo>
                  <a:lnTo>
                    <a:pt x="1066951" y="0"/>
                  </a:lnTo>
                  <a:cubicBezTo>
                    <a:pt x="1090792" y="0"/>
                    <a:pt x="1113656" y="9471"/>
                    <a:pt x="1130514" y="26329"/>
                  </a:cubicBezTo>
                  <a:cubicBezTo>
                    <a:pt x="1147372" y="43187"/>
                    <a:pt x="1156842" y="66051"/>
                    <a:pt x="1156842" y="89891"/>
                  </a:cubicBezTo>
                  <a:lnTo>
                    <a:pt x="1156842" y="120834"/>
                  </a:lnTo>
                  <a:cubicBezTo>
                    <a:pt x="1156842" y="144675"/>
                    <a:pt x="1147372" y="167539"/>
                    <a:pt x="1130514" y="184397"/>
                  </a:cubicBezTo>
                  <a:cubicBezTo>
                    <a:pt x="1113656" y="201255"/>
                    <a:pt x="1090792" y="210726"/>
                    <a:pt x="1066951" y="210726"/>
                  </a:cubicBezTo>
                  <a:lnTo>
                    <a:pt x="89891" y="210726"/>
                  </a:lnTo>
                  <a:cubicBezTo>
                    <a:pt x="66051" y="210726"/>
                    <a:pt x="43187" y="201255"/>
                    <a:pt x="26329" y="184397"/>
                  </a:cubicBezTo>
                  <a:cubicBezTo>
                    <a:pt x="9471" y="167539"/>
                    <a:pt x="0" y="144675"/>
                    <a:pt x="0" y="120834"/>
                  </a:cubicBezTo>
                  <a:lnTo>
                    <a:pt x="0" y="89891"/>
                  </a:lnTo>
                  <a:cubicBezTo>
                    <a:pt x="0" y="66051"/>
                    <a:pt x="9471" y="43187"/>
                    <a:pt x="26329" y="26329"/>
                  </a:cubicBezTo>
                  <a:cubicBezTo>
                    <a:pt x="43187" y="9471"/>
                    <a:pt x="66051" y="0"/>
                    <a:pt x="89891" y="0"/>
                  </a:cubicBezTo>
                  <a:close/>
                </a:path>
              </a:pathLst>
            </a:custGeom>
            <a:solidFill>
              <a:srgbClr val="FFFFFF"/>
            </a:solidFill>
          </p:spPr>
        </p:sp>
        <p:sp>
          <p:nvSpPr>
            <p:cNvPr id="19" name="TextBox 19"/>
            <p:cNvSpPr txBox="1"/>
            <p:nvPr/>
          </p:nvSpPr>
          <p:spPr>
            <a:xfrm>
              <a:off x="0" y="-38100"/>
              <a:ext cx="1156842" cy="248826"/>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969468" y="966108"/>
            <a:ext cx="579663" cy="57966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019175" y="8678637"/>
            <a:ext cx="579663" cy="57966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2865630" y="6434266"/>
            <a:ext cx="7458580" cy="585354"/>
          </a:xfrm>
          <a:prstGeom prst="rect">
            <a:avLst/>
          </a:prstGeom>
        </p:spPr>
        <p:txBody>
          <a:bodyPr lIns="0" tIns="0" rIns="0" bIns="0" rtlCol="0" anchor="t">
            <a:spAutoFit/>
          </a:bodyPr>
          <a:lstStyle/>
          <a:p>
            <a:pPr algn="l">
              <a:lnSpc>
                <a:spcPts val="4866"/>
              </a:lnSpc>
            </a:pPr>
            <a:r>
              <a:rPr lang="en-US" sz="3475" spc="86" dirty="0">
                <a:solidFill>
                  <a:srgbClr val="FFFFFF"/>
                </a:solidFill>
                <a:latin typeface="+mj-lt"/>
                <a:ea typeface="Hero"/>
                <a:cs typeface="Hero"/>
                <a:sym typeface="Hero"/>
              </a:rPr>
              <a:t> </a:t>
            </a:r>
          </a:p>
        </p:txBody>
      </p:sp>
      <p:pic>
        <p:nvPicPr>
          <p:cNvPr id="31" name="Grafik 30">
            <a:extLst>
              <a:ext uri="{FF2B5EF4-FFF2-40B4-BE49-F238E27FC236}">
                <a16:creationId xmlns:a16="http://schemas.microsoft.com/office/drawing/2014/main" id="{2B85E3BD-16CE-48CB-82DF-524B44531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7191">
            <a:off x="11863356" y="6874019"/>
            <a:ext cx="2855305" cy="927974"/>
          </a:xfrm>
          <a:prstGeom prst="rect">
            <a:avLst/>
          </a:prstGeom>
        </p:spPr>
      </p:pic>
      <p:sp>
        <p:nvSpPr>
          <p:cNvPr id="34" name="Textfeld 33">
            <a:extLst>
              <a:ext uri="{FF2B5EF4-FFF2-40B4-BE49-F238E27FC236}">
                <a16:creationId xmlns:a16="http://schemas.microsoft.com/office/drawing/2014/main" id="{4A4ACAA7-6C6B-478B-A3D9-C46098E00F1D}"/>
              </a:ext>
            </a:extLst>
          </p:cNvPr>
          <p:cNvSpPr txBox="1"/>
          <p:nvPr/>
        </p:nvSpPr>
        <p:spPr>
          <a:xfrm>
            <a:off x="2317740" y="3789586"/>
            <a:ext cx="7844135" cy="3170099"/>
          </a:xfrm>
          <a:prstGeom prst="rect">
            <a:avLst/>
          </a:prstGeom>
          <a:noFill/>
        </p:spPr>
        <p:txBody>
          <a:bodyPr wrap="none" rtlCol="0">
            <a:spAutoFit/>
          </a:bodyPr>
          <a:lstStyle/>
          <a:p>
            <a:r>
              <a:rPr lang="de-DE" sz="8000" dirty="0" err="1"/>
              <a:t>ZukunftsWIRkstatt</a:t>
            </a:r>
            <a:endParaRPr lang="de-DE" sz="8000" dirty="0"/>
          </a:p>
          <a:p>
            <a:r>
              <a:rPr lang="de-DE" sz="6000" dirty="0"/>
              <a:t>Input Nachhaltigkeit </a:t>
            </a:r>
          </a:p>
          <a:p>
            <a:r>
              <a:rPr lang="de-DE" sz="6000" dirty="0"/>
              <a:t>und Schöpfung</a:t>
            </a:r>
          </a:p>
        </p:txBody>
      </p:sp>
      <p:pic>
        <p:nvPicPr>
          <p:cNvPr id="37" name="Grafik 36">
            <a:extLst>
              <a:ext uri="{FF2B5EF4-FFF2-40B4-BE49-F238E27FC236}">
                <a16:creationId xmlns:a16="http://schemas.microsoft.com/office/drawing/2014/main" id="{7F4105B7-AC52-4F3E-8A29-04DAB18C2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1551" y="843095"/>
            <a:ext cx="2540579" cy="8256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005D9-C37A-9D02-8B78-64B175C9485B}"/>
              </a:ext>
            </a:extLst>
          </p:cNvPr>
          <p:cNvSpPr>
            <a:spLocks noGrp="1"/>
          </p:cNvSpPr>
          <p:nvPr>
            <p:ph type="title"/>
          </p:nvPr>
        </p:nvSpPr>
        <p:spPr/>
        <p:txBody>
          <a:bodyPr/>
          <a:lstStyle/>
          <a:p>
            <a:endParaRPr lang="de-DE" dirty="0"/>
          </a:p>
        </p:txBody>
      </p:sp>
      <p:pic>
        <p:nvPicPr>
          <p:cNvPr id="1026" name="Picture 2" descr="Klimawandelfolgen in Deutschland (Weitere Beschreibung unterhalb des Bildes ausklappbar als &quot;ausführliche Beschreibung&quot;)">
            <a:extLst>
              <a:ext uri="{FF2B5EF4-FFF2-40B4-BE49-F238E27FC236}">
                <a16:creationId xmlns:a16="http://schemas.microsoft.com/office/drawing/2014/main" id="{B83DB440-68F4-CC59-32BF-CFD49F447E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979" y="1"/>
            <a:ext cx="18542333" cy="1029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9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F9C64-58D8-AC05-D683-975B4B17795F}"/>
              </a:ext>
            </a:extLst>
          </p:cNvPr>
          <p:cNvSpPr>
            <a:spLocks noGrp="1"/>
          </p:cNvSpPr>
          <p:nvPr>
            <p:ph type="title"/>
          </p:nvPr>
        </p:nvSpPr>
        <p:spPr/>
        <p:txBody>
          <a:bodyPr/>
          <a:lstStyle/>
          <a:p>
            <a:endParaRPr lang="de-DE"/>
          </a:p>
        </p:txBody>
      </p:sp>
      <p:pic>
        <p:nvPicPr>
          <p:cNvPr id="3074" name="Picture 2" descr="Klimawandelfolgen bei 1,5 und 2 Grad Celsius (Weitere Beschreibung unterhalb des Bildes ausklappbar als &quot;ausführliche Beschreibung&quot;)">
            <a:extLst>
              <a:ext uri="{FF2B5EF4-FFF2-40B4-BE49-F238E27FC236}">
                <a16:creationId xmlns:a16="http://schemas.microsoft.com/office/drawing/2014/main" id="{430170B6-6CE0-684A-ED69-F425C2DE2E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7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4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grpSp>
        <p:nvGrpSpPr>
          <p:cNvPr id="5" name="Group 5"/>
          <p:cNvGrpSpPr/>
          <p:nvPr/>
        </p:nvGrpSpPr>
        <p:grpSpPr>
          <a:xfrm>
            <a:off x="827329" y="1824018"/>
            <a:ext cx="2946593" cy="294659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alpha val="19608"/>
              </a:srgbClr>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rot="-8796438">
            <a:off x="-716633" y="9022187"/>
            <a:ext cx="2971892" cy="1056260"/>
          </a:xfrm>
          <a:custGeom>
            <a:avLst/>
            <a:gdLst/>
            <a:ahLst/>
            <a:cxnLst/>
            <a:rect l="l" t="t" r="r" b="b"/>
            <a:pathLst>
              <a:path w="2971892" h="1056260">
                <a:moveTo>
                  <a:pt x="0" y="0"/>
                </a:moveTo>
                <a:lnTo>
                  <a:pt x="2971892" y="0"/>
                </a:lnTo>
                <a:lnTo>
                  <a:pt x="2971892" y="1056260"/>
                </a:lnTo>
                <a:lnTo>
                  <a:pt x="0" y="1056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rot="3305636">
            <a:off x="16031599" y="444740"/>
            <a:ext cx="3423331" cy="1216709"/>
          </a:xfrm>
          <a:custGeom>
            <a:avLst/>
            <a:gdLst/>
            <a:ahLst/>
            <a:cxnLst/>
            <a:rect l="l" t="t" r="r" b="b"/>
            <a:pathLst>
              <a:path w="3423331" h="1216709">
                <a:moveTo>
                  <a:pt x="0" y="0"/>
                </a:moveTo>
                <a:lnTo>
                  <a:pt x="3423330" y="0"/>
                </a:lnTo>
                <a:lnTo>
                  <a:pt x="3423330" y="1216709"/>
                </a:lnTo>
                <a:lnTo>
                  <a:pt x="0" y="1216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4" name="TextBox 34"/>
          <p:cNvSpPr txBox="1"/>
          <p:nvPr/>
        </p:nvSpPr>
        <p:spPr>
          <a:xfrm>
            <a:off x="1534070" y="2804937"/>
            <a:ext cx="12619927" cy="984757"/>
          </a:xfrm>
          <a:prstGeom prst="rect">
            <a:avLst/>
          </a:prstGeom>
        </p:spPr>
        <p:txBody>
          <a:bodyPr wrap="square" lIns="0" tIns="0" rIns="0" bIns="0" rtlCol="0" anchor="t">
            <a:spAutoFit/>
          </a:bodyPr>
          <a:lstStyle/>
          <a:p>
            <a:pPr algn="l">
              <a:lnSpc>
                <a:spcPts val="7570"/>
              </a:lnSpc>
            </a:pPr>
            <a:endParaRPr lang="de-DE" sz="7495" dirty="0">
              <a:solidFill>
                <a:srgbClr val="283824"/>
              </a:solidFill>
              <a:ea typeface="Anton"/>
              <a:cs typeface="Anton"/>
              <a:sym typeface="Anton"/>
            </a:endParaRPr>
          </a:p>
        </p:txBody>
      </p:sp>
      <p:pic>
        <p:nvPicPr>
          <p:cNvPr id="3" name="Grafik 2">
            <a:extLst>
              <a:ext uri="{FF2B5EF4-FFF2-40B4-BE49-F238E27FC236}">
                <a16:creationId xmlns:a16="http://schemas.microsoft.com/office/drawing/2014/main" id="{975EF061-1AF1-48E8-ABF6-04B2C6AB5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93656"/>
            <a:ext cx="2540579" cy="825688"/>
          </a:xfrm>
          <a:prstGeom prst="rect">
            <a:avLst/>
          </a:prstGeom>
        </p:spPr>
      </p:pic>
      <p:sp>
        <p:nvSpPr>
          <p:cNvPr id="9" name="Titel 1">
            <a:extLst>
              <a:ext uri="{FF2B5EF4-FFF2-40B4-BE49-F238E27FC236}">
                <a16:creationId xmlns:a16="http://schemas.microsoft.com/office/drawing/2014/main" id="{B5A9C3F8-9BF6-4F95-9AF6-8CCA44C320D2}"/>
              </a:ext>
            </a:extLst>
          </p:cNvPr>
          <p:cNvSpPr txBox="1">
            <a:spLocks/>
          </p:cNvSpPr>
          <p:nvPr/>
        </p:nvSpPr>
        <p:spPr>
          <a:xfrm>
            <a:off x="1879888" y="2291104"/>
            <a:ext cx="17602805" cy="132632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7500" dirty="0"/>
              <a:t>Enzyklika: „Laudato Si“ </a:t>
            </a:r>
          </a:p>
          <a:p>
            <a:pPr algn="l"/>
            <a:r>
              <a:rPr lang="de-DE" sz="7500" dirty="0"/>
              <a:t>von Papst Franziskus</a:t>
            </a:r>
          </a:p>
        </p:txBody>
      </p:sp>
      <p:sp>
        <p:nvSpPr>
          <p:cNvPr id="11" name="Textfeld 10">
            <a:extLst>
              <a:ext uri="{FF2B5EF4-FFF2-40B4-BE49-F238E27FC236}">
                <a16:creationId xmlns:a16="http://schemas.microsoft.com/office/drawing/2014/main" id="{1D310BD5-8A74-4401-BDAD-816BD2AA0F3F}"/>
              </a:ext>
            </a:extLst>
          </p:cNvPr>
          <p:cNvSpPr txBox="1"/>
          <p:nvPr/>
        </p:nvSpPr>
        <p:spPr>
          <a:xfrm>
            <a:off x="1752600" y="5376916"/>
            <a:ext cx="10130118" cy="2308324"/>
          </a:xfrm>
          <a:prstGeom prst="rect">
            <a:avLst/>
          </a:prstGeom>
          <a:noFill/>
        </p:spPr>
        <p:txBody>
          <a:bodyPr wrap="square">
            <a:spAutoFit/>
          </a:bodyPr>
          <a:lstStyle/>
          <a:p>
            <a:pPr marL="0" indent="0">
              <a:buNone/>
            </a:pPr>
            <a:r>
              <a:rPr lang="de-DE" sz="3600" b="0" i="0" dirty="0">
                <a:effectLst/>
                <a:latin typeface="+mj-lt"/>
              </a:rPr>
              <a:t>“Gelobt seist du, mein Herr, durch unsere Schwester, Mutter Erde, die uns erhält und lenkt und vielfältige Früchte hervorbringt und bunte Blumen und Kräuter.” </a:t>
            </a:r>
            <a:r>
              <a:rPr lang="de-DE" sz="3600" i="1" dirty="0">
                <a:latin typeface="+mj-lt"/>
              </a:rPr>
              <a:t> </a:t>
            </a:r>
            <a:r>
              <a:rPr lang="de-DE" sz="1200" i="1" dirty="0">
                <a:latin typeface="+mj-lt"/>
              </a:rPr>
              <a:t> </a:t>
            </a:r>
            <a:r>
              <a:rPr lang="de-DE" sz="1200" b="0" i="1" dirty="0">
                <a:effectLst/>
                <a:latin typeface="+mj-lt"/>
              </a:rPr>
              <a:t>Sonnengesang</a:t>
            </a:r>
            <a:r>
              <a:rPr lang="de-DE" sz="1200" b="0" i="0" dirty="0">
                <a:effectLst/>
                <a:latin typeface="+mj-lt"/>
              </a:rPr>
              <a:t>: </a:t>
            </a:r>
            <a:r>
              <a:rPr lang="de-DE" sz="1200" b="0" i="1" dirty="0" err="1">
                <a:effectLst/>
                <a:latin typeface="+mj-lt"/>
              </a:rPr>
              <a:t>Fonti</a:t>
            </a:r>
            <a:r>
              <a:rPr lang="de-DE" sz="1200" b="0" i="1" dirty="0">
                <a:effectLst/>
                <a:latin typeface="+mj-lt"/>
              </a:rPr>
              <a:t> </a:t>
            </a:r>
            <a:r>
              <a:rPr lang="de-DE" sz="1200" b="0" i="1" dirty="0" err="1">
                <a:effectLst/>
                <a:latin typeface="+mj-lt"/>
              </a:rPr>
              <a:t>Francescane</a:t>
            </a:r>
            <a:r>
              <a:rPr lang="de-DE" sz="1200" b="0" i="0" dirty="0">
                <a:effectLst/>
                <a:latin typeface="+mj-lt"/>
              </a:rPr>
              <a:t> ( </a:t>
            </a:r>
            <a:r>
              <a:rPr lang="de-DE" sz="1200" b="0" i="1" dirty="0">
                <a:effectLst/>
                <a:latin typeface="+mj-lt"/>
              </a:rPr>
              <a:t>FF</a:t>
            </a:r>
            <a:r>
              <a:rPr lang="de-DE" sz="1200" b="0" i="0" dirty="0">
                <a:effectLst/>
                <a:latin typeface="+mj-lt"/>
              </a:rPr>
              <a:t>) 263 (dt. </a:t>
            </a:r>
            <a:r>
              <a:rPr lang="de-DE" sz="1200" b="0" i="0" dirty="0" err="1">
                <a:effectLst/>
                <a:latin typeface="+mj-lt"/>
              </a:rPr>
              <a:t>Ausg</a:t>
            </a:r>
            <a:r>
              <a:rPr lang="de-DE" sz="1200" b="0" i="0" dirty="0">
                <a:effectLst/>
                <a:latin typeface="+mj-lt"/>
              </a:rPr>
              <a:t>.: </a:t>
            </a:r>
            <a:r>
              <a:rPr lang="de-DE" sz="1200" b="0" i="1" dirty="0">
                <a:effectLst/>
                <a:latin typeface="+mj-lt"/>
              </a:rPr>
              <a:t>Franziskus-Quellen</a:t>
            </a:r>
            <a:r>
              <a:rPr lang="de-DE" sz="1200" b="0" i="0" dirty="0">
                <a:effectLst/>
                <a:latin typeface="+mj-lt"/>
              </a:rPr>
              <a:t>, Kevelaer 2009, S. 40-41)</a:t>
            </a:r>
            <a:endParaRPr lang="de-DE" sz="1200" dirty="0">
              <a:latin typeface="+mj-lt"/>
            </a:endParaRPr>
          </a:p>
        </p:txBody>
      </p:sp>
    </p:spTree>
    <p:extLst>
      <p:ext uri="{BB962C8B-B14F-4D97-AF65-F5344CB8AC3E}">
        <p14:creationId xmlns:p14="http://schemas.microsoft.com/office/powerpoint/2010/main" val="401808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grpSp>
        <p:nvGrpSpPr>
          <p:cNvPr id="5" name="Group 5"/>
          <p:cNvGrpSpPr/>
          <p:nvPr/>
        </p:nvGrpSpPr>
        <p:grpSpPr>
          <a:xfrm>
            <a:off x="827329" y="1824018"/>
            <a:ext cx="2946593" cy="294659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alpha val="19608"/>
              </a:srgbClr>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rot="-8796438">
            <a:off x="-716633" y="9022187"/>
            <a:ext cx="2971892" cy="1056260"/>
          </a:xfrm>
          <a:custGeom>
            <a:avLst/>
            <a:gdLst/>
            <a:ahLst/>
            <a:cxnLst/>
            <a:rect l="l" t="t" r="r" b="b"/>
            <a:pathLst>
              <a:path w="2971892" h="1056260">
                <a:moveTo>
                  <a:pt x="0" y="0"/>
                </a:moveTo>
                <a:lnTo>
                  <a:pt x="2971892" y="0"/>
                </a:lnTo>
                <a:lnTo>
                  <a:pt x="2971892" y="1056260"/>
                </a:lnTo>
                <a:lnTo>
                  <a:pt x="0" y="1056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rot="3305636">
            <a:off x="16031599" y="444740"/>
            <a:ext cx="3423331" cy="1216709"/>
          </a:xfrm>
          <a:custGeom>
            <a:avLst/>
            <a:gdLst/>
            <a:ahLst/>
            <a:cxnLst/>
            <a:rect l="l" t="t" r="r" b="b"/>
            <a:pathLst>
              <a:path w="3423331" h="1216709">
                <a:moveTo>
                  <a:pt x="0" y="0"/>
                </a:moveTo>
                <a:lnTo>
                  <a:pt x="3423330" y="0"/>
                </a:lnTo>
                <a:lnTo>
                  <a:pt x="3423330" y="1216709"/>
                </a:lnTo>
                <a:lnTo>
                  <a:pt x="0" y="1216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4" name="TextBox 34"/>
          <p:cNvSpPr txBox="1"/>
          <p:nvPr/>
        </p:nvSpPr>
        <p:spPr>
          <a:xfrm>
            <a:off x="1534070" y="2804937"/>
            <a:ext cx="12619927" cy="984757"/>
          </a:xfrm>
          <a:prstGeom prst="rect">
            <a:avLst/>
          </a:prstGeom>
        </p:spPr>
        <p:txBody>
          <a:bodyPr wrap="square" lIns="0" tIns="0" rIns="0" bIns="0" rtlCol="0" anchor="t">
            <a:spAutoFit/>
          </a:bodyPr>
          <a:lstStyle/>
          <a:p>
            <a:pPr algn="l">
              <a:lnSpc>
                <a:spcPts val="7570"/>
              </a:lnSpc>
            </a:pPr>
            <a:endParaRPr lang="de-DE" sz="7495" dirty="0">
              <a:solidFill>
                <a:srgbClr val="283824"/>
              </a:solidFill>
              <a:ea typeface="Anton"/>
              <a:cs typeface="Anton"/>
              <a:sym typeface="Anton"/>
            </a:endParaRPr>
          </a:p>
        </p:txBody>
      </p:sp>
      <p:pic>
        <p:nvPicPr>
          <p:cNvPr id="3" name="Grafik 2">
            <a:extLst>
              <a:ext uri="{FF2B5EF4-FFF2-40B4-BE49-F238E27FC236}">
                <a16:creationId xmlns:a16="http://schemas.microsoft.com/office/drawing/2014/main" id="{975EF061-1AF1-48E8-ABF6-04B2C6AB5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93656"/>
            <a:ext cx="2540579" cy="825688"/>
          </a:xfrm>
          <a:prstGeom prst="rect">
            <a:avLst/>
          </a:prstGeom>
        </p:spPr>
      </p:pic>
      <p:sp>
        <p:nvSpPr>
          <p:cNvPr id="9" name="Titel 1">
            <a:extLst>
              <a:ext uri="{FF2B5EF4-FFF2-40B4-BE49-F238E27FC236}">
                <a16:creationId xmlns:a16="http://schemas.microsoft.com/office/drawing/2014/main" id="{B5A9C3F8-9BF6-4F95-9AF6-8CCA44C320D2}"/>
              </a:ext>
            </a:extLst>
          </p:cNvPr>
          <p:cNvSpPr txBox="1">
            <a:spLocks/>
          </p:cNvSpPr>
          <p:nvPr/>
        </p:nvSpPr>
        <p:spPr>
          <a:xfrm>
            <a:off x="1879888" y="2291104"/>
            <a:ext cx="17602805" cy="132632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7500" dirty="0"/>
              <a:t>Enzyklika: „Laudato Si“ </a:t>
            </a:r>
          </a:p>
        </p:txBody>
      </p:sp>
      <p:graphicFrame>
        <p:nvGraphicFramePr>
          <p:cNvPr id="12" name="Inhaltsplatzhalter 2">
            <a:extLst>
              <a:ext uri="{FF2B5EF4-FFF2-40B4-BE49-F238E27FC236}">
                <a16:creationId xmlns:a16="http://schemas.microsoft.com/office/drawing/2014/main" id="{B8997725-9E94-4012-B7AF-1AB379440032}"/>
              </a:ext>
            </a:extLst>
          </p:cNvPr>
          <p:cNvGraphicFramePr>
            <a:graphicFrameLocks/>
          </p:cNvGraphicFramePr>
          <p:nvPr>
            <p:extLst>
              <p:ext uri="{D42A27DB-BD31-4B8C-83A1-F6EECF244321}">
                <p14:modId xmlns:p14="http://schemas.microsoft.com/office/powerpoint/2010/main" val="1058275887"/>
              </p:ext>
            </p:extLst>
          </p:nvPr>
        </p:nvGraphicFramePr>
        <p:xfrm>
          <a:off x="152400" y="2804937"/>
          <a:ext cx="18288000" cy="84471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2958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E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426FF-671B-8404-08E0-42AF5D9C2BA5}"/>
              </a:ext>
            </a:extLst>
          </p:cNvPr>
          <p:cNvSpPr>
            <a:spLocks noGrp="1"/>
          </p:cNvSpPr>
          <p:nvPr>
            <p:ph type="title"/>
          </p:nvPr>
        </p:nvSpPr>
        <p:spPr>
          <a:xfrm>
            <a:off x="1749287" y="244079"/>
            <a:ext cx="14789427" cy="964196"/>
          </a:xfrm>
        </p:spPr>
        <p:txBody>
          <a:bodyPr vert="horz" lIns="137160" tIns="68580" rIns="137160" bIns="68580" rtlCol="0" anchor="b">
            <a:normAutofit/>
          </a:bodyPr>
          <a:lstStyle/>
          <a:p>
            <a:pPr algn="ctr"/>
            <a:r>
              <a:rPr lang="en-US" sz="5400" dirty="0" err="1"/>
              <a:t>Schöpfung</a:t>
            </a:r>
            <a:r>
              <a:rPr lang="en-US" sz="5400" dirty="0"/>
              <a:t> </a:t>
            </a:r>
            <a:r>
              <a:rPr lang="en-US" sz="5400" dirty="0" err="1"/>
              <a:t>bewahren</a:t>
            </a:r>
            <a:endParaRPr lang="en-US" sz="5400" dirty="0"/>
          </a:p>
        </p:txBody>
      </p:sp>
      <p:pic>
        <p:nvPicPr>
          <p:cNvPr id="1026" name="Picture 2" descr="Carbon Footprint: Understanding Greenhouse Gases">
            <a:extLst>
              <a:ext uri="{FF2B5EF4-FFF2-40B4-BE49-F238E27FC236}">
                <a16:creationId xmlns:a16="http://schemas.microsoft.com/office/drawing/2014/main" id="{7408B00A-5648-2E16-42AB-9C75FFF4E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831"/>
          <a:stretch/>
        </p:blipFill>
        <p:spPr bwMode="auto">
          <a:xfrm>
            <a:off x="4482" y="1285378"/>
            <a:ext cx="18283518" cy="896800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F547C86B-5EC6-4941-9E12-1C5BFF2AF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93656"/>
            <a:ext cx="2540579" cy="825688"/>
          </a:xfrm>
          <a:prstGeom prst="rect">
            <a:avLst/>
          </a:prstGeom>
        </p:spPr>
      </p:pic>
    </p:spTree>
    <p:extLst>
      <p:ext uri="{BB962C8B-B14F-4D97-AF65-F5344CB8AC3E}">
        <p14:creationId xmlns:p14="http://schemas.microsoft.com/office/powerpoint/2010/main" val="152297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E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88BA3-A67F-E813-B89A-9CC3ED6DB651}"/>
              </a:ext>
            </a:extLst>
          </p:cNvPr>
          <p:cNvSpPr>
            <a:spLocks noGrp="1"/>
          </p:cNvSpPr>
          <p:nvPr>
            <p:ph type="title"/>
          </p:nvPr>
        </p:nvSpPr>
        <p:spPr>
          <a:xfrm>
            <a:off x="1370693" y="1067441"/>
            <a:ext cx="11492179" cy="1143000"/>
          </a:xfrm>
        </p:spPr>
        <p:txBody>
          <a:bodyPr>
            <a:noAutofit/>
          </a:bodyPr>
          <a:lstStyle/>
          <a:p>
            <a:r>
              <a:rPr lang="de-DE" sz="7500" dirty="0"/>
              <a:t>Ressourcen wertschätzen</a:t>
            </a:r>
          </a:p>
        </p:txBody>
      </p:sp>
      <p:sp>
        <p:nvSpPr>
          <p:cNvPr id="3" name="Inhaltsplatzhalter 2">
            <a:extLst>
              <a:ext uri="{FF2B5EF4-FFF2-40B4-BE49-F238E27FC236}">
                <a16:creationId xmlns:a16="http://schemas.microsoft.com/office/drawing/2014/main" id="{FF93FEAB-C3C3-B449-0DBA-4FD66C7C50D3}"/>
              </a:ext>
            </a:extLst>
          </p:cNvPr>
          <p:cNvSpPr>
            <a:spLocks noGrp="1"/>
          </p:cNvSpPr>
          <p:nvPr>
            <p:ph idx="1"/>
          </p:nvPr>
        </p:nvSpPr>
        <p:spPr>
          <a:xfrm>
            <a:off x="1370693" y="6337208"/>
            <a:ext cx="6348369" cy="2091824"/>
          </a:xfrm>
        </p:spPr>
        <p:txBody>
          <a:bodyPr/>
          <a:lstStyle/>
          <a:p>
            <a:r>
              <a:rPr lang="de-DE" dirty="0"/>
              <a:t> </a:t>
            </a:r>
          </a:p>
        </p:txBody>
      </p:sp>
      <p:pic>
        <p:nvPicPr>
          <p:cNvPr id="4098" name="Picture 2" descr="Nachhaltigkeit - Wissen » Lebensmittelverschwendung: Essen retten!">
            <a:extLst>
              <a:ext uri="{FF2B5EF4-FFF2-40B4-BE49-F238E27FC236}">
                <a16:creationId xmlns:a16="http://schemas.microsoft.com/office/drawing/2014/main" id="{90283D6D-D333-B386-F10C-BF4486F3E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75" y="3023877"/>
            <a:ext cx="8307092" cy="46182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achhaltig einkaufen: Die Pyramide für nachhaltigen Konsum - Utopia.de">
            <a:extLst>
              <a:ext uri="{FF2B5EF4-FFF2-40B4-BE49-F238E27FC236}">
                <a16:creationId xmlns:a16="http://schemas.microsoft.com/office/drawing/2014/main" id="{5B66E531-9238-BD85-76C9-FA40E2A716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6013" y="3023877"/>
            <a:ext cx="8490914" cy="4543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5A5A07F-B8C5-7845-4196-56519BD63589}"/>
              </a:ext>
            </a:extLst>
          </p:cNvPr>
          <p:cNvSpPr txBox="1"/>
          <p:nvPr/>
        </p:nvSpPr>
        <p:spPr>
          <a:xfrm>
            <a:off x="828922" y="7904136"/>
            <a:ext cx="8307092" cy="600164"/>
          </a:xfrm>
          <a:prstGeom prst="rect">
            <a:avLst/>
          </a:prstGeom>
          <a:noFill/>
        </p:spPr>
        <p:txBody>
          <a:bodyPr wrap="square" rtlCol="0">
            <a:spAutoFit/>
          </a:bodyPr>
          <a:lstStyle/>
          <a:p>
            <a:r>
              <a:rPr lang="de-DE" sz="3300" dirty="0"/>
              <a:t>Reduzierung des Lebensmittelabfalls</a:t>
            </a:r>
          </a:p>
        </p:txBody>
      </p:sp>
      <p:sp>
        <p:nvSpPr>
          <p:cNvPr id="5" name="Textfeld 4">
            <a:extLst>
              <a:ext uri="{FF2B5EF4-FFF2-40B4-BE49-F238E27FC236}">
                <a16:creationId xmlns:a16="http://schemas.microsoft.com/office/drawing/2014/main" id="{0789375D-2B57-21A6-C3E8-08A3C0DBF86C}"/>
              </a:ext>
            </a:extLst>
          </p:cNvPr>
          <p:cNvSpPr txBox="1"/>
          <p:nvPr/>
        </p:nvSpPr>
        <p:spPr>
          <a:xfrm>
            <a:off x="11162084" y="7912389"/>
            <a:ext cx="7359299" cy="600164"/>
          </a:xfrm>
          <a:prstGeom prst="rect">
            <a:avLst/>
          </a:prstGeom>
          <a:noFill/>
        </p:spPr>
        <p:txBody>
          <a:bodyPr wrap="square" rtlCol="0">
            <a:spAutoFit/>
          </a:bodyPr>
          <a:lstStyle/>
          <a:p>
            <a:r>
              <a:rPr lang="de-DE" sz="3300" dirty="0"/>
              <a:t>Nachhaltiger Konsum</a:t>
            </a:r>
          </a:p>
        </p:txBody>
      </p:sp>
      <p:sp>
        <p:nvSpPr>
          <p:cNvPr id="8" name="Freeform 26">
            <a:extLst>
              <a:ext uri="{FF2B5EF4-FFF2-40B4-BE49-F238E27FC236}">
                <a16:creationId xmlns:a16="http://schemas.microsoft.com/office/drawing/2014/main" id="{29364048-4D78-416D-85AF-756570509CA3}"/>
              </a:ext>
            </a:extLst>
          </p:cNvPr>
          <p:cNvSpPr/>
          <p:nvPr/>
        </p:nvSpPr>
        <p:spPr>
          <a:xfrm rot="3305636">
            <a:off x="16031599" y="444740"/>
            <a:ext cx="3423331" cy="1216709"/>
          </a:xfrm>
          <a:custGeom>
            <a:avLst/>
            <a:gdLst/>
            <a:ahLst/>
            <a:cxnLst/>
            <a:rect l="l" t="t" r="r" b="b"/>
            <a:pathLst>
              <a:path w="3423331" h="1216709">
                <a:moveTo>
                  <a:pt x="0" y="0"/>
                </a:moveTo>
                <a:lnTo>
                  <a:pt x="3423330" y="0"/>
                </a:lnTo>
                <a:lnTo>
                  <a:pt x="3423330" y="1216709"/>
                </a:lnTo>
                <a:lnTo>
                  <a:pt x="0" y="12167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25">
            <a:extLst>
              <a:ext uri="{FF2B5EF4-FFF2-40B4-BE49-F238E27FC236}">
                <a16:creationId xmlns:a16="http://schemas.microsoft.com/office/drawing/2014/main" id="{2964E7AF-33BF-4B2A-807D-287609A89B0E}"/>
              </a:ext>
            </a:extLst>
          </p:cNvPr>
          <p:cNvSpPr/>
          <p:nvPr/>
        </p:nvSpPr>
        <p:spPr>
          <a:xfrm rot="-8796438">
            <a:off x="-716633" y="9022187"/>
            <a:ext cx="2971892" cy="1056260"/>
          </a:xfrm>
          <a:custGeom>
            <a:avLst/>
            <a:gdLst/>
            <a:ahLst/>
            <a:cxnLst/>
            <a:rect l="l" t="t" r="r" b="b"/>
            <a:pathLst>
              <a:path w="2971892" h="1056260">
                <a:moveTo>
                  <a:pt x="0" y="0"/>
                </a:moveTo>
                <a:lnTo>
                  <a:pt x="2971892" y="0"/>
                </a:lnTo>
                <a:lnTo>
                  <a:pt x="2971892" y="1056260"/>
                </a:lnTo>
                <a:lnTo>
                  <a:pt x="0" y="10562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TextBox 7">
            <a:extLst>
              <a:ext uri="{FF2B5EF4-FFF2-40B4-BE49-F238E27FC236}">
                <a16:creationId xmlns:a16="http://schemas.microsoft.com/office/drawing/2014/main" id="{55FDF00E-28B1-4D04-BD6F-BEF563A81054}"/>
              </a:ext>
            </a:extLst>
          </p:cNvPr>
          <p:cNvSpPr txBox="1"/>
          <p:nvPr/>
        </p:nvSpPr>
        <p:spPr>
          <a:xfrm>
            <a:off x="1174806" y="2178107"/>
            <a:ext cx="2394107" cy="2532228"/>
          </a:xfrm>
          <a:prstGeom prst="rect">
            <a:avLst/>
          </a:prstGeom>
        </p:spPr>
        <p:txBody>
          <a:bodyPr lIns="50800" tIns="50800" rIns="50800" bIns="50800" rtlCol="0" anchor="ctr"/>
          <a:lstStyle/>
          <a:p>
            <a:pPr algn="ctr">
              <a:lnSpc>
                <a:spcPts val="2659"/>
              </a:lnSpc>
            </a:pPr>
            <a:endParaRPr/>
          </a:p>
        </p:txBody>
      </p:sp>
      <p:grpSp>
        <p:nvGrpSpPr>
          <p:cNvPr id="13" name="Group 5">
            <a:extLst>
              <a:ext uri="{FF2B5EF4-FFF2-40B4-BE49-F238E27FC236}">
                <a16:creationId xmlns:a16="http://schemas.microsoft.com/office/drawing/2014/main" id="{D7337AC5-72B9-45CD-95FC-9F1626D3181E}"/>
              </a:ext>
            </a:extLst>
          </p:cNvPr>
          <p:cNvGrpSpPr/>
          <p:nvPr/>
        </p:nvGrpSpPr>
        <p:grpSpPr>
          <a:xfrm>
            <a:off x="1393105" y="484175"/>
            <a:ext cx="2394107" cy="2320762"/>
            <a:chOff x="0" y="0"/>
            <a:chExt cx="812800" cy="812800"/>
          </a:xfrm>
        </p:grpSpPr>
        <p:sp>
          <p:nvSpPr>
            <p:cNvPr id="14" name="Freeform 6">
              <a:extLst>
                <a:ext uri="{FF2B5EF4-FFF2-40B4-BE49-F238E27FC236}">
                  <a16:creationId xmlns:a16="http://schemas.microsoft.com/office/drawing/2014/main" id="{1A8EC942-6A06-4D41-B48D-0BCE06ACB8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alpha val="19608"/>
              </a:srgbClr>
            </a:solidFill>
          </p:spPr>
        </p:sp>
        <p:sp>
          <p:nvSpPr>
            <p:cNvPr id="15" name="TextBox 7">
              <a:extLst>
                <a:ext uri="{FF2B5EF4-FFF2-40B4-BE49-F238E27FC236}">
                  <a16:creationId xmlns:a16="http://schemas.microsoft.com/office/drawing/2014/main" id="{08D7AD02-08C0-4B2E-AA3A-1F88073E661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16" name="Grafik 15">
            <a:extLst>
              <a:ext uri="{FF2B5EF4-FFF2-40B4-BE49-F238E27FC236}">
                <a16:creationId xmlns:a16="http://schemas.microsoft.com/office/drawing/2014/main" id="{4C9EB945-10CE-49BD-98F9-48525CF418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93656"/>
            <a:ext cx="2540579" cy="825688"/>
          </a:xfrm>
          <a:prstGeom prst="rect">
            <a:avLst/>
          </a:prstGeom>
        </p:spPr>
      </p:pic>
    </p:spTree>
    <p:extLst>
      <p:ext uri="{BB962C8B-B14F-4D97-AF65-F5344CB8AC3E}">
        <p14:creationId xmlns:p14="http://schemas.microsoft.com/office/powerpoint/2010/main" val="290898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E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8ACEB-3B14-F361-1B51-838D94A0DC27}"/>
              </a:ext>
            </a:extLst>
          </p:cNvPr>
          <p:cNvSpPr>
            <a:spLocks noGrp="1"/>
          </p:cNvSpPr>
          <p:nvPr>
            <p:ph type="title"/>
          </p:nvPr>
        </p:nvSpPr>
        <p:spPr>
          <a:xfrm>
            <a:off x="2357308" y="1628559"/>
            <a:ext cx="15530642" cy="1989482"/>
          </a:xfrm>
        </p:spPr>
        <p:txBody>
          <a:bodyPr/>
          <a:lstStyle/>
          <a:p>
            <a:pPr algn="l"/>
            <a:r>
              <a:rPr lang="de-DE" sz="7500" dirty="0"/>
              <a:t>Solidarität</a:t>
            </a:r>
            <a:r>
              <a:rPr lang="de-DE" dirty="0"/>
              <a:t> </a:t>
            </a:r>
          </a:p>
        </p:txBody>
      </p:sp>
      <p:graphicFrame>
        <p:nvGraphicFramePr>
          <p:cNvPr id="6" name="Inhaltsplatzhalter 2">
            <a:extLst>
              <a:ext uri="{FF2B5EF4-FFF2-40B4-BE49-F238E27FC236}">
                <a16:creationId xmlns:a16="http://schemas.microsoft.com/office/drawing/2014/main" id="{1B35A901-7547-B26A-9CC5-27DB7FE3ED8D}"/>
              </a:ext>
            </a:extLst>
          </p:cNvPr>
          <p:cNvGraphicFramePr>
            <a:graphicFrameLocks noGrp="1"/>
          </p:cNvGraphicFramePr>
          <p:nvPr>
            <p:ph idx="1"/>
            <p:extLst>
              <p:ext uri="{D42A27DB-BD31-4B8C-83A1-F6EECF244321}">
                <p14:modId xmlns:p14="http://schemas.microsoft.com/office/powerpoint/2010/main" val="710878389"/>
              </p:ext>
            </p:extLst>
          </p:nvPr>
        </p:nvGraphicFramePr>
        <p:xfrm>
          <a:off x="-457200" y="2335539"/>
          <a:ext cx="18345150" cy="798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a:extLst>
              <a:ext uri="{FF2B5EF4-FFF2-40B4-BE49-F238E27FC236}">
                <a16:creationId xmlns:a16="http://schemas.microsoft.com/office/drawing/2014/main" id="{94283DA8-4558-4D72-95AC-65AF6B7926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293656"/>
            <a:ext cx="2540579" cy="825688"/>
          </a:xfrm>
          <a:prstGeom prst="rect">
            <a:avLst/>
          </a:prstGeom>
        </p:spPr>
      </p:pic>
      <p:grpSp>
        <p:nvGrpSpPr>
          <p:cNvPr id="8" name="Group 5">
            <a:extLst>
              <a:ext uri="{FF2B5EF4-FFF2-40B4-BE49-F238E27FC236}">
                <a16:creationId xmlns:a16="http://schemas.microsoft.com/office/drawing/2014/main" id="{834970CC-7D32-4CC8-9C3D-9D66C4DDF1AF}"/>
              </a:ext>
            </a:extLst>
          </p:cNvPr>
          <p:cNvGrpSpPr/>
          <p:nvPr/>
        </p:nvGrpSpPr>
        <p:grpSpPr>
          <a:xfrm>
            <a:off x="1193222" y="1346053"/>
            <a:ext cx="2743200" cy="2680125"/>
            <a:chOff x="0" y="0"/>
            <a:chExt cx="812800" cy="812800"/>
          </a:xfrm>
        </p:grpSpPr>
        <p:sp>
          <p:nvSpPr>
            <p:cNvPr id="9" name="Freeform 6">
              <a:extLst>
                <a:ext uri="{FF2B5EF4-FFF2-40B4-BE49-F238E27FC236}">
                  <a16:creationId xmlns:a16="http://schemas.microsoft.com/office/drawing/2014/main" id="{56FAE007-20F7-45AE-9B8A-9828A8F635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alpha val="19608"/>
              </a:srgbClr>
            </a:solidFill>
          </p:spPr>
        </p:sp>
        <p:sp>
          <p:nvSpPr>
            <p:cNvPr id="10" name="TextBox 7">
              <a:extLst>
                <a:ext uri="{FF2B5EF4-FFF2-40B4-BE49-F238E27FC236}">
                  <a16:creationId xmlns:a16="http://schemas.microsoft.com/office/drawing/2014/main" id="{4A60B15E-F042-4170-8878-0812C2BDAF4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83302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sp>
      <p:grpSp>
        <p:nvGrpSpPr>
          <p:cNvPr id="3" name="Group 3"/>
          <p:cNvGrpSpPr/>
          <p:nvPr/>
        </p:nvGrpSpPr>
        <p:grpSpPr>
          <a:xfrm>
            <a:off x="1283154" y="1246414"/>
            <a:ext cx="15985671" cy="7794171"/>
            <a:chOff x="0" y="0"/>
            <a:chExt cx="4210218" cy="2052786"/>
          </a:xfrm>
        </p:grpSpPr>
        <p:sp>
          <p:nvSpPr>
            <p:cNvPr id="4" name="Freeform 4"/>
            <p:cNvSpPr/>
            <p:nvPr/>
          </p:nvSpPr>
          <p:spPr>
            <a:xfrm>
              <a:off x="0" y="0"/>
              <a:ext cx="4210218" cy="2052786"/>
            </a:xfrm>
            <a:custGeom>
              <a:avLst/>
              <a:gdLst/>
              <a:ahLst/>
              <a:cxnLst/>
              <a:rect l="l" t="t" r="r" b="b"/>
              <a:pathLst>
                <a:path w="4210218" h="2052786">
                  <a:moveTo>
                    <a:pt x="0" y="0"/>
                  </a:moveTo>
                  <a:lnTo>
                    <a:pt x="4210218" y="0"/>
                  </a:lnTo>
                  <a:lnTo>
                    <a:pt x="4210218" y="2052786"/>
                  </a:lnTo>
                  <a:lnTo>
                    <a:pt x="0" y="2052786"/>
                  </a:lnTo>
                  <a:close/>
                </a:path>
              </a:pathLst>
            </a:custGeom>
            <a:solidFill>
              <a:srgbClr val="000000">
                <a:alpha val="0"/>
              </a:srgbClr>
            </a:solidFill>
            <a:ln w="28575" cap="sq">
              <a:solidFill>
                <a:srgbClr val="88917B"/>
              </a:solidFill>
              <a:prstDash val="solid"/>
              <a:miter/>
            </a:ln>
          </p:spPr>
        </p:sp>
        <p:sp>
          <p:nvSpPr>
            <p:cNvPr id="5" name="TextBox 5"/>
            <p:cNvSpPr txBox="1"/>
            <p:nvPr/>
          </p:nvSpPr>
          <p:spPr>
            <a:xfrm>
              <a:off x="0" y="-38100"/>
              <a:ext cx="4210218" cy="2090886"/>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7070271" y="701703"/>
            <a:ext cx="4392386" cy="944761"/>
            <a:chOff x="0" y="-38100"/>
            <a:chExt cx="1156842" cy="248826"/>
          </a:xfrm>
        </p:grpSpPr>
        <p:sp>
          <p:nvSpPr>
            <p:cNvPr id="20" name="Freeform 20"/>
            <p:cNvSpPr/>
            <p:nvPr/>
          </p:nvSpPr>
          <p:spPr>
            <a:xfrm>
              <a:off x="0" y="0"/>
              <a:ext cx="1156842" cy="210726"/>
            </a:xfrm>
            <a:custGeom>
              <a:avLst/>
              <a:gdLst/>
              <a:ahLst/>
              <a:cxnLst/>
              <a:rect l="l" t="t" r="r" b="b"/>
              <a:pathLst>
                <a:path w="1156842" h="210726">
                  <a:moveTo>
                    <a:pt x="89891" y="0"/>
                  </a:moveTo>
                  <a:lnTo>
                    <a:pt x="1066951" y="0"/>
                  </a:lnTo>
                  <a:cubicBezTo>
                    <a:pt x="1090792" y="0"/>
                    <a:pt x="1113656" y="9471"/>
                    <a:pt x="1130514" y="26329"/>
                  </a:cubicBezTo>
                  <a:cubicBezTo>
                    <a:pt x="1147372" y="43187"/>
                    <a:pt x="1156842" y="66051"/>
                    <a:pt x="1156842" y="89891"/>
                  </a:cubicBezTo>
                  <a:lnTo>
                    <a:pt x="1156842" y="120834"/>
                  </a:lnTo>
                  <a:cubicBezTo>
                    <a:pt x="1156842" y="144675"/>
                    <a:pt x="1147372" y="167539"/>
                    <a:pt x="1130514" y="184397"/>
                  </a:cubicBezTo>
                  <a:cubicBezTo>
                    <a:pt x="1113656" y="201255"/>
                    <a:pt x="1090792" y="210726"/>
                    <a:pt x="1066951" y="210726"/>
                  </a:cubicBezTo>
                  <a:lnTo>
                    <a:pt x="89891" y="210726"/>
                  </a:lnTo>
                  <a:cubicBezTo>
                    <a:pt x="66051" y="210726"/>
                    <a:pt x="43187" y="201255"/>
                    <a:pt x="26329" y="184397"/>
                  </a:cubicBezTo>
                  <a:cubicBezTo>
                    <a:pt x="9471" y="167539"/>
                    <a:pt x="0" y="144675"/>
                    <a:pt x="0" y="120834"/>
                  </a:cubicBezTo>
                  <a:lnTo>
                    <a:pt x="0" y="89891"/>
                  </a:lnTo>
                  <a:cubicBezTo>
                    <a:pt x="0" y="66051"/>
                    <a:pt x="9471" y="43187"/>
                    <a:pt x="26329" y="26329"/>
                  </a:cubicBezTo>
                  <a:cubicBezTo>
                    <a:pt x="43187" y="9471"/>
                    <a:pt x="66051" y="0"/>
                    <a:pt x="89891" y="0"/>
                  </a:cubicBezTo>
                  <a:close/>
                </a:path>
              </a:pathLst>
            </a:custGeom>
            <a:solidFill>
              <a:srgbClr val="FFFFFF"/>
            </a:solidFill>
          </p:spPr>
        </p:sp>
        <p:sp>
          <p:nvSpPr>
            <p:cNvPr id="21" name="TextBox 21"/>
            <p:cNvSpPr txBox="1"/>
            <p:nvPr/>
          </p:nvSpPr>
          <p:spPr>
            <a:xfrm>
              <a:off x="0" y="-38100"/>
              <a:ext cx="1156842" cy="248826"/>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6969468" y="966108"/>
            <a:ext cx="579663" cy="57966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19175" y="8678637"/>
            <a:ext cx="579663" cy="57966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17B"/>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3179287" y="5047164"/>
            <a:ext cx="11929427" cy="320601"/>
          </a:xfrm>
          <a:prstGeom prst="rect">
            <a:avLst/>
          </a:prstGeom>
        </p:spPr>
        <p:txBody>
          <a:bodyPr lIns="0" tIns="0" rIns="0" bIns="0" rtlCol="0" anchor="t">
            <a:spAutoFit/>
          </a:bodyPr>
          <a:lstStyle/>
          <a:p>
            <a:pPr algn="ctr">
              <a:lnSpc>
                <a:spcPts val="2659"/>
              </a:lnSpc>
              <a:spcBef>
                <a:spcPct val="0"/>
              </a:spcBef>
            </a:pPr>
            <a:endParaRPr lang="en-US" sz="1899">
              <a:solidFill>
                <a:srgbClr val="FFFFFF">
                  <a:alpha val="81961"/>
                </a:srgbClr>
              </a:solidFill>
              <a:latin typeface="Hero"/>
              <a:ea typeface="Hero"/>
              <a:cs typeface="Hero"/>
              <a:sym typeface="Hero"/>
            </a:endParaRPr>
          </a:p>
        </p:txBody>
      </p:sp>
      <p:pic>
        <p:nvPicPr>
          <p:cNvPr id="7" name="Grafik 6">
            <a:extLst>
              <a:ext uri="{FF2B5EF4-FFF2-40B4-BE49-F238E27FC236}">
                <a16:creationId xmlns:a16="http://schemas.microsoft.com/office/drawing/2014/main" id="{1536615A-F257-411B-9761-75FE92A0F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174" y="720083"/>
            <a:ext cx="2540579" cy="8256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Benutzerdefiniert</PresentationFormat>
  <Paragraphs>61</Paragraphs>
  <Slides>9</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BundesSansWeb-Regular</vt:lpstr>
      <vt:lpstr>Calibri</vt:lpstr>
      <vt:lpstr>bundessansweb</vt:lpstr>
      <vt:lpstr>Hero</vt:lpstr>
      <vt:lpstr>-apple-system</vt:lpstr>
      <vt:lpstr>__Inter_d65c78</vt:lpstr>
      <vt:lpstr>Office Theme</vt:lpstr>
      <vt:lpstr>PowerPoint-Präsentation</vt:lpstr>
      <vt:lpstr>PowerPoint-Präsentation</vt:lpstr>
      <vt:lpstr>PowerPoint-Präsentation</vt:lpstr>
      <vt:lpstr>PowerPoint-Präsentation</vt:lpstr>
      <vt:lpstr>PowerPoint-Präsentation</vt:lpstr>
      <vt:lpstr>Schöpfung bewahren</vt:lpstr>
      <vt:lpstr>Ressourcen wertschätzen</vt:lpstr>
      <vt:lpstr>Solidarität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Solutions for a Sustainable Future</dc:title>
  <dc:creator>Schwab-Renner Antonia</dc:creator>
  <cp:lastModifiedBy>Schwab-Renner Antonia</cp:lastModifiedBy>
  <cp:revision>34</cp:revision>
  <dcterms:created xsi:type="dcterms:W3CDTF">2006-08-16T00:00:00Z</dcterms:created>
  <dcterms:modified xsi:type="dcterms:W3CDTF">2025-05-14T07:03:03Z</dcterms:modified>
  <dc:identifier>DAGO9DKupsQ</dc:identifier>
</cp:coreProperties>
</file>