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80" r:id="rId2"/>
    <p:sldId id="348" r:id="rId3"/>
    <p:sldId id="349" r:id="rId4"/>
    <p:sldId id="376" r:id="rId5"/>
    <p:sldId id="355" r:id="rId6"/>
    <p:sldId id="257" r:id="rId7"/>
    <p:sldId id="379" r:id="rId8"/>
    <p:sldId id="266" r:id="rId9"/>
    <p:sldId id="357" r:id="rId10"/>
    <p:sldId id="358" r:id="rId11"/>
    <p:sldId id="360" r:id="rId12"/>
    <p:sldId id="361" r:id="rId13"/>
    <p:sldId id="362" r:id="rId14"/>
    <p:sldId id="377" r:id="rId15"/>
    <p:sldId id="378" r:id="rId16"/>
    <p:sldId id="372" r:id="rId17"/>
    <p:sldId id="369" r:id="rId18"/>
    <p:sldId id="375" r:id="rId19"/>
    <p:sldId id="268" r:id="rId2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ECC44FB9-482A-44E0-BA4B-CD157C716231}">
          <p14:sldIdLst>
            <p14:sldId id="380"/>
          </p14:sldIdLst>
        </p14:section>
        <p14:section name="Basics Klimawandel" id="{1EE3648F-8B16-4714-9DA9-EFB47B1D3C34}">
          <p14:sldIdLst>
            <p14:sldId id="348"/>
            <p14:sldId id="349"/>
            <p14:sldId id="376"/>
            <p14:sldId id="355"/>
            <p14:sldId id="257"/>
            <p14:sldId id="379"/>
            <p14:sldId id="266"/>
            <p14:sldId id="357"/>
            <p14:sldId id="358"/>
            <p14:sldId id="360"/>
            <p14:sldId id="361"/>
            <p14:sldId id="362"/>
            <p14:sldId id="377"/>
            <p14:sldId id="378"/>
            <p14:sldId id="372"/>
            <p14:sldId id="369"/>
            <p14:sldId id="375"/>
            <p14:sldId id="26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1EB"/>
    <a:srgbClr val="FFFFFF"/>
    <a:srgbClr val="0158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89087" autoAdjust="0"/>
  </p:normalViewPr>
  <p:slideViewPr>
    <p:cSldViewPr snapToGrid="0">
      <p:cViewPr>
        <p:scale>
          <a:sx n="80" d="100"/>
          <a:sy n="80" d="100"/>
        </p:scale>
        <p:origin x="1092" y="54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ata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ata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775266-3687-4683-AB66-E59C29E68B8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A233F767-7154-4C5F-AD04-9E3F388350EB}">
      <dgm:prSet/>
      <dgm:spPr/>
      <dgm:t>
        <a:bodyPr/>
        <a:lstStyle/>
        <a:p>
          <a:r>
            <a:rPr lang="de-DE" b="1" dirty="0"/>
            <a:t>Ökonomie</a:t>
          </a:r>
          <a:endParaRPr lang="en-US" dirty="0"/>
        </a:p>
      </dgm:t>
    </dgm:pt>
    <dgm:pt modelId="{BA576C46-0AE8-40EA-9C5B-F4D27A1552C3}" type="parTrans" cxnId="{4472C442-EC94-46DE-8833-6A13633987E1}">
      <dgm:prSet/>
      <dgm:spPr/>
      <dgm:t>
        <a:bodyPr/>
        <a:lstStyle/>
        <a:p>
          <a:endParaRPr lang="en-US"/>
        </a:p>
      </dgm:t>
    </dgm:pt>
    <dgm:pt modelId="{A1E29A97-E3A4-4B66-BC18-0BCC55B6BB22}" type="sibTrans" cxnId="{4472C442-EC94-46DE-8833-6A13633987E1}">
      <dgm:prSet/>
      <dgm:spPr/>
      <dgm:t>
        <a:bodyPr/>
        <a:lstStyle/>
        <a:p>
          <a:endParaRPr lang="en-US"/>
        </a:p>
      </dgm:t>
    </dgm:pt>
    <dgm:pt modelId="{0A344F92-D178-41FA-99BB-56BFAF38282D}">
      <dgm:prSet/>
      <dgm:spPr/>
      <dgm:t>
        <a:bodyPr/>
        <a:lstStyle/>
        <a:p>
          <a:r>
            <a:rPr lang="de-DE" dirty="0"/>
            <a:t>Investitionen in grüne Technologien und nachhaltige Produktionsprozesse</a:t>
          </a:r>
          <a:endParaRPr lang="en-US" dirty="0"/>
        </a:p>
      </dgm:t>
    </dgm:pt>
    <dgm:pt modelId="{26400F54-61F8-4EC4-AAD7-B7B495D51A28}" type="parTrans" cxnId="{BCADE3BD-93E0-4E16-95C8-2799E97317A7}">
      <dgm:prSet/>
      <dgm:spPr/>
      <dgm:t>
        <a:bodyPr/>
        <a:lstStyle/>
        <a:p>
          <a:endParaRPr lang="en-US"/>
        </a:p>
      </dgm:t>
    </dgm:pt>
    <dgm:pt modelId="{33358F51-8C52-4CA8-BB78-1C082C5C597B}" type="sibTrans" cxnId="{BCADE3BD-93E0-4E16-95C8-2799E97317A7}">
      <dgm:prSet/>
      <dgm:spPr/>
      <dgm:t>
        <a:bodyPr/>
        <a:lstStyle/>
        <a:p>
          <a:endParaRPr lang="en-US"/>
        </a:p>
      </dgm:t>
    </dgm:pt>
    <dgm:pt modelId="{BEA4FD65-A576-41B9-99B5-070D648EC0B7}">
      <dgm:prSet/>
      <dgm:spPr/>
      <dgm:t>
        <a:bodyPr/>
        <a:lstStyle/>
        <a:p>
          <a:r>
            <a:rPr lang="de-DE" dirty="0"/>
            <a:t>Förderung von Kreislaufwirtschaft und Ressourceneffizienz</a:t>
          </a:r>
          <a:endParaRPr lang="en-US" dirty="0"/>
        </a:p>
      </dgm:t>
    </dgm:pt>
    <dgm:pt modelId="{FB52E21A-7606-4DB5-B84B-7F23236DFFEF}" type="parTrans" cxnId="{E8BDA72D-C1D6-471B-9C54-117BBE3D5FF9}">
      <dgm:prSet/>
      <dgm:spPr/>
      <dgm:t>
        <a:bodyPr/>
        <a:lstStyle/>
        <a:p>
          <a:endParaRPr lang="en-US"/>
        </a:p>
      </dgm:t>
    </dgm:pt>
    <dgm:pt modelId="{9F6F38EC-9712-4D8F-AC69-FEF14210B31E}" type="sibTrans" cxnId="{E8BDA72D-C1D6-471B-9C54-117BBE3D5FF9}">
      <dgm:prSet/>
      <dgm:spPr/>
      <dgm:t>
        <a:bodyPr/>
        <a:lstStyle/>
        <a:p>
          <a:endParaRPr lang="en-US"/>
        </a:p>
      </dgm:t>
    </dgm:pt>
    <dgm:pt modelId="{78E721B6-E47D-4C01-A245-EF9A79662C7D}">
      <dgm:prSet/>
      <dgm:spPr/>
      <dgm:t>
        <a:bodyPr/>
        <a:lstStyle/>
        <a:p>
          <a:r>
            <a:rPr lang="de-DE" b="1" dirty="0"/>
            <a:t>Ökologie</a:t>
          </a:r>
          <a:endParaRPr lang="en-US" dirty="0"/>
        </a:p>
      </dgm:t>
    </dgm:pt>
    <dgm:pt modelId="{775F9B77-FE99-4529-BB0D-32107607F712}" type="parTrans" cxnId="{25B2992C-80E3-4CEB-9E30-33F3A1E703D6}">
      <dgm:prSet/>
      <dgm:spPr/>
      <dgm:t>
        <a:bodyPr/>
        <a:lstStyle/>
        <a:p>
          <a:endParaRPr lang="en-US"/>
        </a:p>
      </dgm:t>
    </dgm:pt>
    <dgm:pt modelId="{863DBA50-8982-4F5C-872D-9EB54C272DA8}" type="sibTrans" cxnId="{25B2992C-80E3-4CEB-9E30-33F3A1E703D6}">
      <dgm:prSet/>
      <dgm:spPr/>
      <dgm:t>
        <a:bodyPr/>
        <a:lstStyle/>
        <a:p>
          <a:endParaRPr lang="en-US"/>
        </a:p>
      </dgm:t>
    </dgm:pt>
    <dgm:pt modelId="{AABE99E3-7038-4C5E-9F0D-10F29C7E55B9}">
      <dgm:prSet/>
      <dgm:spPr/>
      <dgm:t>
        <a:bodyPr/>
        <a:lstStyle/>
        <a:p>
          <a:r>
            <a:rPr lang="de-DE"/>
            <a:t>Nutzung erneuerbarer Energien (Solar, Wind, Wasser).</a:t>
          </a:r>
          <a:endParaRPr lang="en-US"/>
        </a:p>
      </dgm:t>
    </dgm:pt>
    <dgm:pt modelId="{FA9D6561-EDFE-452F-842B-29D571CB1991}" type="parTrans" cxnId="{AE926765-F560-412E-8FBC-5F1D75A875E2}">
      <dgm:prSet/>
      <dgm:spPr/>
      <dgm:t>
        <a:bodyPr/>
        <a:lstStyle/>
        <a:p>
          <a:endParaRPr lang="en-US"/>
        </a:p>
      </dgm:t>
    </dgm:pt>
    <dgm:pt modelId="{C1C27D1B-866A-4CB2-A525-97612A501DA1}" type="sibTrans" cxnId="{AE926765-F560-412E-8FBC-5F1D75A875E2}">
      <dgm:prSet/>
      <dgm:spPr/>
      <dgm:t>
        <a:bodyPr/>
        <a:lstStyle/>
        <a:p>
          <a:endParaRPr lang="en-US"/>
        </a:p>
      </dgm:t>
    </dgm:pt>
    <dgm:pt modelId="{4A7EEE9D-7195-4F15-919C-705B9A15CD8E}">
      <dgm:prSet/>
      <dgm:spPr/>
      <dgm:t>
        <a:bodyPr/>
        <a:lstStyle/>
        <a:p>
          <a:r>
            <a:rPr lang="de-DE" dirty="0"/>
            <a:t>Schutz der Biodiversität und Reduzierung des ökologischen Fußabdrucks</a:t>
          </a:r>
          <a:endParaRPr lang="en-US" dirty="0"/>
        </a:p>
      </dgm:t>
    </dgm:pt>
    <dgm:pt modelId="{61C850CE-C0E5-4AE6-B0FA-DC89EA604D41}" type="parTrans" cxnId="{D14E08FA-3EAD-4752-A736-D1FAEC214528}">
      <dgm:prSet/>
      <dgm:spPr/>
      <dgm:t>
        <a:bodyPr/>
        <a:lstStyle/>
        <a:p>
          <a:endParaRPr lang="en-US"/>
        </a:p>
      </dgm:t>
    </dgm:pt>
    <dgm:pt modelId="{43659CD3-C8AF-4428-848A-53B9775483E3}" type="sibTrans" cxnId="{D14E08FA-3EAD-4752-A736-D1FAEC214528}">
      <dgm:prSet/>
      <dgm:spPr/>
      <dgm:t>
        <a:bodyPr/>
        <a:lstStyle/>
        <a:p>
          <a:endParaRPr lang="en-US"/>
        </a:p>
      </dgm:t>
    </dgm:pt>
    <dgm:pt modelId="{B2E88501-1634-40A5-93B6-12D32A74AB27}">
      <dgm:prSet/>
      <dgm:spPr/>
      <dgm:t>
        <a:bodyPr/>
        <a:lstStyle/>
        <a:p>
          <a:r>
            <a:rPr lang="de-DE" b="1" dirty="0"/>
            <a:t>Soziales</a:t>
          </a:r>
          <a:endParaRPr lang="en-US" dirty="0"/>
        </a:p>
      </dgm:t>
    </dgm:pt>
    <dgm:pt modelId="{51727ABE-5414-4311-AC7F-B381450D0C57}" type="parTrans" cxnId="{4F652DE6-28D3-47BB-B19A-D61499FA755A}">
      <dgm:prSet/>
      <dgm:spPr/>
      <dgm:t>
        <a:bodyPr/>
        <a:lstStyle/>
        <a:p>
          <a:endParaRPr lang="en-US"/>
        </a:p>
      </dgm:t>
    </dgm:pt>
    <dgm:pt modelId="{4094BE50-C7D6-40C9-916F-3C442DC8B9CD}" type="sibTrans" cxnId="{4F652DE6-28D3-47BB-B19A-D61499FA755A}">
      <dgm:prSet/>
      <dgm:spPr/>
      <dgm:t>
        <a:bodyPr/>
        <a:lstStyle/>
        <a:p>
          <a:endParaRPr lang="en-US"/>
        </a:p>
      </dgm:t>
    </dgm:pt>
    <dgm:pt modelId="{11C86BDC-F170-472B-968F-D5232CD37045}">
      <dgm:prSet/>
      <dgm:spPr/>
      <dgm:t>
        <a:bodyPr/>
        <a:lstStyle/>
        <a:p>
          <a:r>
            <a:rPr lang="de-DE" dirty="0"/>
            <a:t>Schaffung fairer Arbeitsbedingungen und Verbesserung der Lebensqualität</a:t>
          </a:r>
          <a:endParaRPr lang="en-US" dirty="0"/>
        </a:p>
      </dgm:t>
    </dgm:pt>
    <dgm:pt modelId="{0BBEFF7F-446D-4078-8C9F-2AF431336EC1}" type="parTrans" cxnId="{C480D038-024F-4236-8DF7-D293EB4442F7}">
      <dgm:prSet/>
      <dgm:spPr/>
      <dgm:t>
        <a:bodyPr/>
        <a:lstStyle/>
        <a:p>
          <a:endParaRPr lang="en-US"/>
        </a:p>
      </dgm:t>
    </dgm:pt>
    <dgm:pt modelId="{F90958FA-76AA-4BF4-9FC6-C9AE24004BA7}" type="sibTrans" cxnId="{C480D038-024F-4236-8DF7-D293EB4442F7}">
      <dgm:prSet/>
      <dgm:spPr/>
      <dgm:t>
        <a:bodyPr/>
        <a:lstStyle/>
        <a:p>
          <a:endParaRPr lang="en-US"/>
        </a:p>
      </dgm:t>
    </dgm:pt>
    <dgm:pt modelId="{B9A71FD8-E326-4421-8EE0-8DCD579EC127}">
      <dgm:prSet/>
      <dgm:spPr/>
      <dgm:t>
        <a:bodyPr/>
        <a:lstStyle/>
        <a:p>
          <a:r>
            <a:rPr lang="de-DE" dirty="0"/>
            <a:t>Förderung von Bildung, sozialer Inklusion und Chancengleichheit</a:t>
          </a:r>
          <a:endParaRPr lang="en-US" dirty="0"/>
        </a:p>
      </dgm:t>
    </dgm:pt>
    <dgm:pt modelId="{6BF65E93-ED6D-400D-9BF8-5F31A89C071F}" type="parTrans" cxnId="{D7AE890D-2991-45BF-9C94-CEA2656BE87E}">
      <dgm:prSet/>
      <dgm:spPr/>
      <dgm:t>
        <a:bodyPr/>
        <a:lstStyle/>
        <a:p>
          <a:endParaRPr lang="en-US"/>
        </a:p>
      </dgm:t>
    </dgm:pt>
    <dgm:pt modelId="{2F81E927-122E-4056-BDFC-FB2B265117D1}" type="sibTrans" cxnId="{D7AE890D-2991-45BF-9C94-CEA2656BE87E}">
      <dgm:prSet/>
      <dgm:spPr/>
      <dgm:t>
        <a:bodyPr/>
        <a:lstStyle/>
        <a:p>
          <a:endParaRPr lang="en-US"/>
        </a:p>
      </dgm:t>
    </dgm:pt>
    <dgm:pt modelId="{EBDC9938-9F9C-4964-A10C-148CABC0E79B}">
      <dgm:prSet/>
      <dgm:spPr/>
      <dgm:t>
        <a:bodyPr/>
        <a:lstStyle/>
        <a:p>
          <a:r>
            <a:rPr lang="de-DE" b="1" dirty="0"/>
            <a:t>Politische Rahmenbedingungen</a:t>
          </a:r>
          <a:endParaRPr lang="en-US" dirty="0"/>
        </a:p>
      </dgm:t>
    </dgm:pt>
    <dgm:pt modelId="{3B4A65A5-FE06-4DA8-970F-279C5340DC5E}" type="parTrans" cxnId="{99C9D96A-789B-4A7A-B040-C18BEF90508D}">
      <dgm:prSet/>
      <dgm:spPr/>
      <dgm:t>
        <a:bodyPr/>
        <a:lstStyle/>
        <a:p>
          <a:endParaRPr lang="en-US"/>
        </a:p>
      </dgm:t>
    </dgm:pt>
    <dgm:pt modelId="{9E1678BC-611A-430A-85F0-FB946FDC35B2}" type="sibTrans" cxnId="{99C9D96A-789B-4A7A-B040-C18BEF90508D}">
      <dgm:prSet/>
      <dgm:spPr/>
      <dgm:t>
        <a:bodyPr/>
        <a:lstStyle/>
        <a:p>
          <a:endParaRPr lang="en-US"/>
        </a:p>
      </dgm:t>
    </dgm:pt>
    <dgm:pt modelId="{09F59F91-5749-4627-B0D8-06D1CF87CF9D}">
      <dgm:prSet/>
      <dgm:spPr/>
      <dgm:t>
        <a:bodyPr/>
        <a:lstStyle/>
        <a:p>
          <a:r>
            <a:rPr lang="de-DE" dirty="0"/>
            <a:t>Gesetze und Verordnungen, die nachhaltige Praktiken fördern (z. B. Klimaschutzgesetze, Abgaben für Umweltverschmutzung)</a:t>
          </a:r>
          <a:endParaRPr lang="en-US" dirty="0"/>
        </a:p>
      </dgm:t>
    </dgm:pt>
    <dgm:pt modelId="{B7522F95-79FD-44C1-AF81-9E0ABAD144CB}" type="parTrans" cxnId="{FEFFBB9F-0E46-400E-AF0C-56DF9FB7BE44}">
      <dgm:prSet/>
      <dgm:spPr/>
      <dgm:t>
        <a:bodyPr/>
        <a:lstStyle/>
        <a:p>
          <a:endParaRPr lang="en-US"/>
        </a:p>
      </dgm:t>
    </dgm:pt>
    <dgm:pt modelId="{03E66670-6368-4B64-89A1-80848DEF64E3}" type="sibTrans" cxnId="{FEFFBB9F-0E46-400E-AF0C-56DF9FB7BE44}">
      <dgm:prSet/>
      <dgm:spPr/>
      <dgm:t>
        <a:bodyPr/>
        <a:lstStyle/>
        <a:p>
          <a:endParaRPr lang="en-US"/>
        </a:p>
      </dgm:t>
    </dgm:pt>
    <dgm:pt modelId="{1C877849-A0A2-4841-B333-F0ED752DFE6D}">
      <dgm:prSet/>
      <dgm:spPr/>
      <dgm:t>
        <a:bodyPr/>
        <a:lstStyle/>
        <a:p>
          <a:r>
            <a:rPr lang="de-DE" dirty="0"/>
            <a:t>Internationale Zusammenarbeit (z. B. die UN-Nachhaltigkeitsziele)</a:t>
          </a:r>
          <a:endParaRPr lang="en-US" dirty="0"/>
        </a:p>
      </dgm:t>
    </dgm:pt>
    <dgm:pt modelId="{8BFF4ACA-B258-4155-862F-4B47FDCE303D}" type="parTrans" cxnId="{BDAEF917-4580-4574-9F35-986F966DEE7E}">
      <dgm:prSet/>
      <dgm:spPr/>
      <dgm:t>
        <a:bodyPr/>
        <a:lstStyle/>
        <a:p>
          <a:endParaRPr lang="en-US"/>
        </a:p>
      </dgm:t>
    </dgm:pt>
    <dgm:pt modelId="{55B75E7E-FA2E-4B87-8EEF-68A3D8E4A156}" type="sibTrans" cxnId="{BDAEF917-4580-4574-9F35-986F966DEE7E}">
      <dgm:prSet/>
      <dgm:spPr/>
      <dgm:t>
        <a:bodyPr/>
        <a:lstStyle/>
        <a:p>
          <a:endParaRPr lang="en-US"/>
        </a:p>
      </dgm:t>
    </dgm:pt>
    <dgm:pt modelId="{BC68B8A2-FE2B-456A-B057-EB2BFE4A8A0A}">
      <dgm:prSet/>
      <dgm:spPr/>
      <dgm:t>
        <a:bodyPr/>
        <a:lstStyle/>
        <a:p>
          <a:r>
            <a:rPr lang="de-DE" dirty="0"/>
            <a:t>Maßnahmen zur Verringerung der CO₂-Emissionen</a:t>
          </a:r>
          <a:endParaRPr lang="en-US" dirty="0"/>
        </a:p>
      </dgm:t>
    </dgm:pt>
    <dgm:pt modelId="{D96CA9DE-9ADC-450A-BDED-115A8370AE11}" type="sibTrans" cxnId="{E954443C-1029-448C-B5B5-956102292237}">
      <dgm:prSet/>
      <dgm:spPr/>
      <dgm:t>
        <a:bodyPr/>
        <a:lstStyle/>
        <a:p>
          <a:endParaRPr lang="en-US"/>
        </a:p>
      </dgm:t>
    </dgm:pt>
    <dgm:pt modelId="{66A5ABF4-EC52-4083-8E68-C75A19B27CEC}" type="parTrans" cxnId="{E954443C-1029-448C-B5B5-956102292237}">
      <dgm:prSet/>
      <dgm:spPr/>
      <dgm:t>
        <a:bodyPr/>
        <a:lstStyle/>
        <a:p>
          <a:endParaRPr lang="en-US"/>
        </a:p>
      </dgm:t>
    </dgm:pt>
    <dgm:pt modelId="{9371BFEC-7D2D-4815-B810-D2727891A76E}" type="pres">
      <dgm:prSet presAssocID="{64775266-3687-4683-AB66-E59C29E68B8E}" presName="Name0" presStyleCnt="0">
        <dgm:presLayoutVars>
          <dgm:dir/>
          <dgm:animLvl val="lvl"/>
          <dgm:resizeHandles val="exact"/>
        </dgm:presLayoutVars>
      </dgm:prSet>
      <dgm:spPr/>
    </dgm:pt>
    <dgm:pt modelId="{91BD9E8B-3BAB-4CBB-96BE-D491C9820682}" type="pres">
      <dgm:prSet presAssocID="{A233F767-7154-4C5F-AD04-9E3F388350EB}" presName="linNode" presStyleCnt="0"/>
      <dgm:spPr/>
    </dgm:pt>
    <dgm:pt modelId="{3B4D2452-F0BF-4E10-90FF-5F086B6F87EE}" type="pres">
      <dgm:prSet presAssocID="{A233F767-7154-4C5F-AD04-9E3F388350EB}" presName="parentText" presStyleLbl="node1" presStyleIdx="0" presStyleCnt="4">
        <dgm:presLayoutVars>
          <dgm:chMax val="1"/>
          <dgm:bulletEnabled val="1"/>
        </dgm:presLayoutVars>
      </dgm:prSet>
      <dgm:spPr/>
    </dgm:pt>
    <dgm:pt modelId="{E5963A82-925B-4438-8048-F14428401C7F}" type="pres">
      <dgm:prSet presAssocID="{A233F767-7154-4C5F-AD04-9E3F388350EB}" presName="descendantText" presStyleLbl="alignAccFollowNode1" presStyleIdx="0" presStyleCnt="4">
        <dgm:presLayoutVars>
          <dgm:bulletEnabled val="1"/>
        </dgm:presLayoutVars>
      </dgm:prSet>
      <dgm:spPr/>
    </dgm:pt>
    <dgm:pt modelId="{062ED361-78F6-4465-A562-5FECC15B1A5A}" type="pres">
      <dgm:prSet presAssocID="{A1E29A97-E3A4-4B66-BC18-0BCC55B6BB22}" presName="sp" presStyleCnt="0"/>
      <dgm:spPr/>
    </dgm:pt>
    <dgm:pt modelId="{9EDBCDD2-C5BF-45D5-9163-FA972F912764}" type="pres">
      <dgm:prSet presAssocID="{78E721B6-E47D-4C01-A245-EF9A79662C7D}" presName="linNode" presStyleCnt="0"/>
      <dgm:spPr/>
    </dgm:pt>
    <dgm:pt modelId="{BB7BDFB5-037D-4248-AE2C-C837722C1B2D}" type="pres">
      <dgm:prSet presAssocID="{78E721B6-E47D-4C01-A245-EF9A79662C7D}" presName="parentText" presStyleLbl="node1" presStyleIdx="1" presStyleCnt="4">
        <dgm:presLayoutVars>
          <dgm:chMax val="1"/>
          <dgm:bulletEnabled val="1"/>
        </dgm:presLayoutVars>
      </dgm:prSet>
      <dgm:spPr/>
    </dgm:pt>
    <dgm:pt modelId="{F31C796B-816D-4501-B9FC-1E5B9A24A507}" type="pres">
      <dgm:prSet presAssocID="{78E721B6-E47D-4C01-A245-EF9A79662C7D}" presName="descendantText" presStyleLbl="alignAccFollowNode1" presStyleIdx="1" presStyleCnt="4">
        <dgm:presLayoutVars>
          <dgm:bulletEnabled val="1"/>
        </dgm:presLayoutVars>
      </dgm:prSet>
      <dgm:spPr/>
    </dgm:pt>
    <dgm:pt modelId="{11498FC2-EA25-4F0A-A894-9E4F3F6594A9}" type="pres">
      <dgm:prSet presAssocID="{863DBA50-8982-4F5C-872D-9EB54C272DA8}" presName="sp" presStyleCnt="0"/>
      <dgm:spPr/>
    </dgm:pt>
    <dgm:pt modelId="{ED438069-3DB8-4C4B-912E-FC4A80A9C886}" type="pres">
      <dgm:prSet presAssocID="{B2E88501-1634-40A5-93B6-12D32A74AB27}" presName="linNode" presStyleCnt="0"/>
      <dgm:spPr/>
    </dgm:pt>
    <dgm:pt modelId="{DF08F3E0-D605-4FA0-BBA8-C5E808B4D975}" type="pres">
      <dgm:prSet presAssocID="{B2E88501-1634-40A5-93B6-12D32A74AB27}" presName="parentText" presStyleLbl="node1" presStyleIdx="2" presStyleCnt="4">
        <dgm:presLayoutVars>
          <dgm:chMax val="1"/>
          <dgm:bulletEnabled val="1"/>
        </dgm:presLayoutVars>
      </dgm:prSet>
      <dgm:spPr/>
    </dgm:pt>
    <dgm:pt modelId="{F3E41D3D-E3F4-40F2-8422-BD02C7AEC99F}" type="pres">
      <dgm:prSet presAssocID="{B2E88501-1634-40A5-93B6-12D32A74AB27}" presName="descendantText" presStyleLbl="alignAccFollowNode1" presStyleIdx="2" presStyleCnt="4">
        <dgm:presLayoutVars>
          <dgm:bulletEnabled val="1"/>
        </dgm:presLayoutVars>
      </dgm:prSet>
      <dgm:spPr/>
    </dgm:pt>
    <dgm:pt modelId="{CE4A1A8D-C457-4737-84BE-E172DACB06B3}" type="pres">
      <dgm:prSet presAssocID="{4094BE50-C7D6-40C9-916F-3C442DC8B9CD}" presName="sp" presStyleCnt="0"/>
      <dgm:spPr/>
    </dgm:pt>
    <dgm:pt modelId="{1845F14D-C5E2-47B9-856D-E724286AA38C}" type="pres">
      <dgm:prSet presAssocID="{EBDC9938-9F9C-4964-A10C-148CABC0E79B}" presName="linNode" presStyleCnt="0"/>
      <dgm:spPr/>
    </dgm:pt>
    <dgm:pt modelId="{D0DB3881-C3D0-481B-91BF-D1C6202B927A}" type="pres">
      <dgm:prSet presAssocID="{EBDC9938-9F9C-4964-A10C-148CABC0E79B}" presName="parentText" presStyleLbl="node1" presStyleIdx="3" presStyleCnt="4">
        <dgm:presLayoutVars>
          <dgm:chMax val="1"/>
          <dgm:bulletEnabled val="1"/>
        </dgm:presLayoutVars>
      </dgm:prSet>
      <dgm:spPr/>
    </dgm:pt>
    <dgm:pt modelId="{EE5F7CFA-00C4-433D-AABD-27DFC5DE1A5E}" type="pres">
      <dgm:prSet presAssocID="{EBDC9938-9F9C-4964-A10C-148CABC0E79B}" presName="descendantText" presStyleLbl="alignAccFollowNode1" presStyleIdx="3" presStyleCnt="4">
        <dgm:presLayoutVars>
          <dgm:bulletEnabled val="1"/>
        </dgm:presLayoutVars>
      </dgm:prSet>
      <dgm:spPr/>
    </dgm:pt>
  </dgm:ptLst>
  <dgm:cxnLst>
    <dgm:cxn modelId="{96575302-BC6D-408A-A39F-D352379BC95D}" type="presOf" srcId="{EBDC9938-9F9C-4964-A10C-148CABC0E79B}" destId="{D0DB3881-C3D0-481B-91BF-D1C6202B927A}" srcOrd="0" destOrd="0" presId="urn:microsoft.com/office/officeart/2005/8/layout/vList5"/>
    <dgm:cxn modelId="{D7AE890D-2991-45BF-9C94-CEA2656BE87E}" srcId="{B2E88501-1634-40A5-93B6-12D32A74AB27}" destId="{B9A71FD8-E326-4421-8EE0-8DCD579EC127}" srcOrd="1" destOrd="0" parTransId="{6BF65E93-ED6D-400D-9BF8-5F31A89C071F}" sibTransId="{2F81E927-122E-4056-BDFC-FB2B265117D1}"/>
    <dgm:cxn modelId="{BDAEF917-4580-4574-9F35-986F966DEE7E}" srcId="{EBDC9938-9F9C-4964-A10C-148CABC0E79B}" destId="{1C877849-A0A2-4841-B333-F0ED752DFE6D}" srcOrd="1" destOrd="0" parTransId="{8BFF4ACA-B258-4155-862F-4B47FDCE303D}" sibTransId="{55B75E7E-FA2E-4B87-8EEF-68A3D8E4A156}"/>
    <dgm:cxn modelId="{25B2992C-80E3-4CEB-9E30-33F3A1E703D6}" srcId="{64775266-3687-4683-AB66-E59C29E68B8E}" destId="{78E721B6-E47D-4C01-A245-EF9A79662C7D}" srcOrd="1" destOrd="0" parTransId="{775F9B77-FE99-4529-BB0D-32107607F712}" sibTransId="{863DBA50-8982-4F5C-872D-9EB54C272DA8}"/>
    <dgm:cxn modelId="{E8BDA72D-C1D6-471B-9C54-117BBE3D5FF9}" srcId="{A233F767-7154-4C5F-AD04-9E3F388350EB}" destId="{BEA4FD65-A576-41B9-99B5-070D648EC0B7}" srcOrd="1" destOrd="0" parTransId="{FB52E21A-7606-4DB5-B84B-7F23236DFFEF}" sibTransId="{9F6F38EC-9712-4D8F-AC69-FEF14210B31E}"/>
    <dgm:cxn modelId="{C480D038-024F-4236-8DF7-D293EB4442F7}" srcId="{B2E88501-1634-40A5-93B6-12D32A74AB27}" destId="{11C86BDC-F170-472B-968F-D5232CD37045}" srcOrd="0" destOrd="0" parTransId="{0BBEFF7F-446D-4078-8C9F-2AF431336EC1}" sibTransId="{F90958FA-76AA-4BF4-9FC6-C9AE24004BA7}"/>
    <dgm:cxn modelId="{E954443C-1029-448C-B5B5-956102292237}" srcId="{78E721B6-E47D-4C01-A245-EF9A79662C7D}" destId="{BC68B8A2-FE2B-456A-B057-EB2BFE4A8A0A}" srcOrd="2" destOrd="0" parTransId="{66A5ABF4-EC52-4083-8E68-C75A19B27CEC}" sibTransId="{D96CA9DE-9ADC-450A-BDED-115A8370AE11}"/>
    <dgm:cxn modelId="{7D52AB61-54C2-4E73-A811-F26B64F5AC2C}" type="presOf" srcId="{64775266-3687-4683-AB66-E59C29E68B8E}" destId="{9371BFEC-7D2D-4815-B810-D2727891A76E}" srcOrd="0" destOrd="0" presId="urn:microsoft.com/office/officeart/2005/8/layout/vList5"/>
    <dgm:cxn modelId="{4472C442-EC94-46DE-8833-6A13633987E1}" srcId="{64775266-3687-4683-AB66-E59C29E68B8E}" destId="{A233F767-7154-4C5F-AD04-9E3F388350EB}" srcOrd="0" destOrd="0" parTransId="{BA576C46-0AE8-40EA-9C5B-F4D27A1552C3}" sibTransId="{A1E29A97-E3A4-4B66-BC18-0BCC55B6BB22}"/>
    <dgm:cxn modelId="{0D5ECB62-F823-4B06-9AC1-248F6E766EA4}" type="presOf" srcId="{4A7EEE9D-7195-4F15-919C-705B9A15CD8E}" destId="{F31C796B-816D-4501-B9FC-1E5B9A24A507}" srcOrd="0" destOrd="1" presId="urn:microsoft.com/office/officeart/2005/8/layout/vList5"/>
    <dgm:cxn modelId="{AE926765-F560-412E-8FBC-5F1D75A875E2}" srcId="{78E721B6-E47D-4C01-A245-EF9A79662C7D}" destId="{AABE99E3-7038-4C5E-9F0D-10F29C7E55B9}" srcOrd="0" destOrd="0" parTransId="{FA9D6561-EDFE-452F-842B-29D571CB1991}" sibTransId="{C1C27D1B-866A-4CB2-A525-97612A501DA1}"/>
    <dgm:cxn modelId="{99C9D96A-789B-4A7A-B040-C18BEF90508D}" srcId="{64775266-3687-4683-AB66-E59C29E68B8E}" destId="{EBDC9938-9F9C-4964-A10C-148CABC0E79B}" srcOrd="3" destOrd="0" parTransId="{3B4A65A5-FE06-4DA8-970F-279C5340DC5E}" sibTransId="{9E1678BC-611A-430A-85F0-FB946FDC35B2}"/>
    <dgm:cxn modelId="{A696D976-F45B-42B3-B31B-432B159794E5}" type="presOf" srcId="{BC68B8A2-FE2B-456A-B057-EB2BFE4A8A0A}" destId="{F31C796B-816D-4501-B9FC-1E5B9A24A507}" srcOrd="0" destOrd="2" presId="urn:microsoft.com/office/officeart/2005/8/layout/vList5"/>
    <dgm:cxn modelId="{E84F0483-21E7-4A8C-BD35-34E351EF139A}" type="presOf" srcId="{B9A71FD8-E326-4421-8EE0-8DCD579EC127}" destId="{F3E41D3D-E3F4-40F2-8422-BD02C7AEC99F}" srcOrd="0" destOrd="1" presId="urn:microsoft.com/office/officeart/2005/8/layout/vList5"/>
    <dgm:cxn modelId="{1ED44792-4A99-4C7D-94EE-7643FAFA3ADD}" type="presOf" srcId="{B2E88501-1634-40A5-93B6-12D32A74AB27}" destId="{DF08F3E0-D605-4FA0-BBA8-C5E808B4D975}" srcOrd="0" destOrd="0" presId="urn:microsoft.com/office/officeart/2005/8/layout/vList5"/>
    <dgm:cxn modelId="{FEFFBB9F-0E46-400E-AF0C-56DF9FB7BE44}" srcId="{EBDC9938-9F9C-4964-A10C-148CABC0E79B}" destId="{09F59F91-5749-4627-B0D8-06D1CF87CF9D}" srcOrd="0" destOrd="0" parTransId="{B7522F95-79FD-44C1-AF81-9E0ABAD144CB}" sibTransId="{03E66670-6368-4B64-89A1-80848DEF64E3}"/>
    <dgm:cxn modelId="{9D522BA5-3DD0-43A4-9DDE-688F317B0B61}" type="presOf" srcId="{09F59F91-5749-4627-B0D8-06D1CF87CF9D}" destId="{EE5F7CFA-00C4-433D-AABD-27DFC5DE1A5E}" srcOrd="0" destOrd="0" presId="urn:microsoft.com/office/officeart/2005/8/layout/vList5"/>
    <dgm:cxn modelId="{BBF1F8AE-A680-42B4-AA5F-1D06DD3C2E8A}" type="presOf" srcId="{0A344F92-D178-41FA-99BB-56BFAF38282D}" destId="{E5963A82-925B-4438-8048-F14428401C7F}" srcOrd="0" destOrd="0" presId="urn:microsoft.com/office/officeart/2005/8/layout/vList5"/>
    <dgm:cxn modelId="{C033F3B6-53C4-443C-B66E-F766AA8CAA31}" type="presOf" srcId="{1C877849-A0A2-4841-B333-F0ED752DFE6D}" destId="{EE5F7CFA-00C4-433D-AABD-27DFC5DE1A5E}" srcOrd="0" destOrd="1" presId="urn:microsoft.com/office/officeart/2005/8/layout/vList5"/>
    <dgm:cxn modelId="{BCADE3BD-93E0-4E16-95C8-2799E97317A7}" srcId="{A233F767-7154-4C5F-AD04-9E3F388350EB}" destId="{0A344F92-D178-41FA-99BB-56BFAF38282D}" srcOrd="0" destOrd="0" parTransId="{26400F54-61F8-4EC4-AAD7-B7B495D51A28}" sibTransId="{33358F51-8C52-4CA8-BB78-1C082C5C597B}"/>
    <dgm:cxn modelId="{19644AC7-CCDB-4C09-B034-9184B069AFDC}" type="presOf" srcId="{AABE99E3-7038-4C5E-9F0D-10F29C7E55B9}" destId="{F31C796B-816D-4501-B9FC-1E5B9A24A507}" srcOrd="0" destOrd="0" presId="urn:microsoft.com/office/officeart/2005/8/layout/vList5"/>
    <dgm:cxn modelId="{4E633FCA-AC2E-4EB0-838B-3DEEDD460416}" type="presOf" srcId="{BEA4FD65-A576-41B9-99B5-070D648EC0B7}" destId="{E5963A82-925B-4438-8048-F14428401C7F}" srcOrd="0" destOrd="1" presId="urn:microsoft.com/office/officeart/2005/8/layout/vList5"/>
    <dgm:cxn modelId="{9B1A81D3-49B0-4FC9-AC0A-A07ADB8C9CAE}" type="presOf" srcId="{11C86BDC-F170-472B-968F-D5232CD37045}" destId="{F3E41D3D-E3F4-40F2-8422-BD02C7AEC99F}" srcOrd="0" destOrd="0" presId="urn:microsoft.com/office/officeart/2005/8/layout/vList5"/>
    <dgm:cxn modelId="{4F652DE6-28D3-47BB-B19A-D61499FA755A}" srcId="{64775266-3687-4683-AB66-E59C29E68B8E}" destId="{B2E88501-1634-40A5-93B6-12D32A74AB27}" srcOrd="2" destOrd="0" parTransId="{51727ABE-5414-4311-AC7F-B381450D0C57}" sibTransId="{4094BE50-C7D6-40C9-916F-3C442DC8B9CD}"/>
    <dgm:cxn modelId="{820733E9-DF39-44D1-8B11-EA6A0F6A50AD}" type="presOf" srcId="{A233F767-7154-4C5F-AD04-9E3F388350EB}" destId="{3B4D2452-F0BF-4E10-90FF-5F086B6F87EE}" srcOrd="0" destOrd="0" presId="urn:microsoft.com/office/officeart/2005/8/layout/vList5"/>
    <dgm:cxn modelId="{55480AEE-2953-483C-B55D-900F721E5421}" type="presOf" srcId="{78E721B6-E47D-4C01-A245-EF9A79662C7D}" destId="{BB7BDFB5-037D-4248-AE2C-C837722C1B2D}" srcOrd="0" destOrd="0" presId="urn:microsoft.com/office/officeart/2005/8/layout/vList5"/>
    <dgm:cxn modelId="{D14E08FA-3EAD-4752-A736-D1FAEC214528}" srcId="{78E721B6-E47D-4C01-A245-EF9A79662C7D}" destId="{4A7EEE9D-7195-4F15-919C-705B9A15CD8E}" srcOrd="1" destOrd="0" parTransId="{61C850CE-C0E5-4AE6-B0FA-DC89EA604D41}" sibTransId="{43659CD3-C8AF-4428-848A-53B9775483E3}"/>
    <dgm:cxn modelId="{B45528DF-F283-45AC-AEEA-0AF65CA90581}" type="presParOf" srcId="{9371BFEC-7D2D-4815-B810-D2727891A76E}" destId="{91BD9E8B-3BAB-4CBB-96BE-D491C9820682}" srcOrd="0" destOrd="0" presId="urn:microsoft.com/office/officeart/2005/8/layout/vList5"/>
    <dgm:cxn modelId="{A8D96820-211D-414F-90F0-649751D992B1}" type="presParOf" srcId="{91BD9E8B-3BAB-4CBB-96BE-D491C9820682}" destId="{3B4D2452-F0BF-4E10-90FF-5F086B6F87EE}" srcOrd="0" destOrd="0" presId="urn:microsoft.com/office/officeart/2005/8/layout/vList5"/>
    <dgm:cxn modelId="{261281F9-1900-426E-9E4F-52436E9AE5C9}" type="presParOf" srcId="{91BD9E8B-3BAB-4CBB-96BE-D491C9820682}" destId="{E5963A82-925B-4438-8048-F14428401C7F}" srcOrd="1" destOrd="0" presId="urn:microsoft.com/office/officeart/2005/8/layout/vList5"/>
    <dgm:cxn modelId="{88BECC48-C5E2-42A3-80EA-B024E69A4691}" type="presParOf" srcId="{9371BFEC-7D2D-4815-B810-D2727891A76E}" destId="{062ED361-78F6-4465-A562-5FECC15B1A5A}" srcOrd="1" destOrd="0" presId="urn:microsoft.com/office/officeart/2005/8/layout/vList5"/>
    <dgm:cxn modelId="{605C5D64-5515-4730-A992-430DCC5E445C}" type="presParOf" srcId="{9371BFEC-7D2D-4815-B810-D2727891A76E}" destId="{9EDBCDD2-C5BF-45D5-9163-FA972F912764}" srcOrd="2" destOrd="0" presId="urn:microsoft.com/office/officeart/2005/8/layout/vList5"/>
    <dgm:cxn modelId="{644D7A52-348E-49BB-B743-338B34C5CAFB}" type="presParOf" srcId="{9EDBCDD2-C5BF-45D5-9163-FA972F912764}" destId="{BB7BDFB5-037D-4248-AE2C-C837722C1B2D}" srcOrd="0" destOrd="0" presId="urn:microsoft.com/office/officeart/2005/8/layout/vList5"/>
    <dgm:cxn modelId="{CA845426-10E3-4353-B918-63F897640836}" type="presParOf" srcId="{9EDBCDD2-C5BF-45D5-9163-FA972F912764}" destId="{F31C796B-816D-4501-B9FC-1E5B9A24A507}" srcOrd="1" destOrd="0" presId="urn:microsoft.com/office/officeart/2005/8/layout/vList5"/>
    <dgm:cxn modelId="{786BF575-CE5D-4A1F-9588-55021ECE7432}" type="presParOf" srcId="{9371BFEC-7D2D-4815-B810-D2727891A76E}" destId="{11498FC2-EA25-4F0A-A894-9E4F3F6594A9}" srcOrd="3" destOrd="0" presId="urn:microsoft.com/office/officeart/2005/8/layout/vList5"/>
    <dgm:cxn modelId="{EA31960D-6B2B-44F6-8BAD-ADE021B7878F}" type="presParOf" srcId="{9371BFEC-7D2D-4815-B810-D2727891A76E}" destId="{ED438069-3DB8-4C4B-912E-FC4A80A9C886}" srcOrd="4" destOrd="0" presId="urn:microsoft.com/office/officeart/2005/8/layout/vList5"/>
    <dgm:cxn modelId="{6EA1B7C2-C250-48C2-B7C8-62ACDC538DDE}" type="presParOf" srcId="{ED438069-3DB8-4C4B-912E-FC4A80A9C886}" destId="{DF08F3E0-D605-4FA0-BBA8-C5E808B4D975}" srcOrd="0" destOrd="0" presId="urn:microsoft.com/office/officeart/2005/8/layout/vList5"/>
    <dgm:cxn modelId="{3DDCA577-BA4C-471D-A85F-539694CBC074}" type="presParOf" srcId="{ED438069-3DB8-4C4B-912E-FC4A80A9C886}" destId="{F3E41D3D-E3F4-40F2-8422-BD02C7AEC99F}" srcOrd="1" destOrd="0" presId="urn:microsoft.com/office/officeart/2005/8/layout/vList5"/>
    <dgm:cxn modelId="{49A989A1-E28B-4B9F-A9A2-7608D63F255C}" type="presParOf" srcId="{9371BFEC-7D2D-4815-B810-D2727891A76E}" destId="{CE4A1A8D-C457-4737-84BE-E172DACB06B3}" srcOrd="5" destOrd="0" presId="urn:microsoft.com/office/officeart/2005/8/layout/vList5"/>
    <dgm:cxn modelId="{E5F0143A-C155-4F46-A45D-17D1C8522A19}" type="presParOf" srcId="{9371BFEC-7D2D-4815-B810-D2727891A76E}" destId="{1845F14D-C5E2-47B9-856D-E724286AA38C}" srcOrd="6" destOrd="0" presId="urn:microsoft.com/office/officeart/2005/8/layout/vList5"/>
    <dgm:cxn modelId="{6D809DD7-DF7F-4078-A19B-CF779B3352B3}" type="presParOf" srcId="{1845F14D-C5E2-47B9-856D-E724286AA38C}" destId="{D0DB3881-C3D0-481B-91BF-D1C6202B927A}" srcOrd="0" destOrd="0" presId="urn:microsoft.com/office/officeart/2005/8/layout/vList5"/>
    <dgm:cxn modelId="{A64A0CD7-0B5C-43AB-B006-9D32C973617E}" type="presParOf" srcId="{1845F14D-C5E2-47B9-856D-E724286AA38C}" destId="{EE5F7CFA-00C4-433D-AABD-27DFC5DE1A5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42957A-B28F-4A86-B38E-1E13D5E1D5D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78E08C1-6B53-4C2F-B330-04E70077E643}">
      <dgm:prSet/>
      <dgm:spPr/>
      <dgm:t>
        <a:bodyPr/>
        <a:lstStyle/>
        <a:p>
          <a:pPr>
            <a:lnSpc>
              <a:spcPct val="100000"/>
            </a:lnSpc>
          </a:pPr>
          <a:r>
            <a:rPr lang="de-DE" b="1" i="0" dirty="0"/>
            <a:t>Ziele</a:t>
          </a:r>
          <a:r>
            <a:rPr lang="de-DE" b="0" i="0" dirty="0"/>
            <a:t>:</a:t>
          </a:r>
          <a:endParaRPr lang="en-US" dirty="0"/>
        </a:p>
      </dgm:t>
    </dgm:pt>
    <dgm:pt modelId="{49948D23-CCB9-44DC-82E6-6707B2321B84}" type="parTrans" cxnId="{DCB50B3E-EE25-48C0-B7E4-80B2A745E6BE}">
      <dgm:prSet/>
      <dgm:spPr/>
      <dgm:t>
        <a:bodyPr/>
        <a:lstStyle/>
        <a:p>
          <a:endParaRPr lang="en-US"/>
        </a:p>
      </dgm:t>
    </dgm:pt>
    <dgm:pt modelId="{0AAE2E14-A80C-422E-8B4D-E0BA9B2226AB}" type="sibTrans" cxnId="{DCB50B3E-EE25-48C0-B7E4-80B2A745E6BE}">
      <dgm:prSet/>
      <dgm:spPr/>
      <dgm:t>
        <a:bodyPr/>
        <a:lstStyle/>
        <a:p>
          <a:endParaRPr lang="en-US"/>
        </a:p>
      </dgm:t>
    </dgm:pt>
    <dgm:pt modelId="{15DC8002-2C1D-4623-A9EC-8538E0B49902}">
      <dgm:prSet custT="1"/>
      <dgm:spPr/>
      <dgm:t>
        <a:bodyPr/>
        <a:lstStyle/>
        <a:p>
          <a:pPr>
            <a:lnSpc>
              <a:spcPct val="100000"/>
            </a:lnSpc>
          </a:pPr>
          <a:r>
            <a:rPr kumimoji="0" lang="en-US" sz="1400" b="1" i="0" u="none" strike="noStrike" kern="1200" cap="none" normalizeH="0" baseline="0" dirty="0" err="1">
              <a:ln>
                <a:noFill/>
              </a:ln>
              <a:solidFill>
                <a:prstClr val="black"/>
              </a:solidFill>
              <a:effectLst/>
              <a:latin typeface="+mn-lt"/>
              <a:ea typeface="ＭＳ Ｐゴシック" pitchFamily="28" charset="-128"/>
              <a:cs typeface="+mn-cs"/>
            </a:rPr>
            <a:t>Klimaabkommen</a:t>
          </a:r>
          <a:r>
            <a:rPr kumimoji="0" lang="en-US" sz="1400" b="1" i="0" u="none" strike="noStrike" kern="1200" cap="none" normalizeH="0" baseline="0" dirty="0">
              <a:ln>
                <a:noFill/>
              </a:ln>
              <a:solidFill>
                <a:prstClr val="black"/>
              </a:solidFill>
              <a:effectLst/>
              <a:latin typeface="+mn-lt"/>
              <a:ea typeface="ＭＳ Ｐゴシック" pitchFamily="28" charset="-128"/>
              <a:cs typeface="+mn-cs"/>
            </a:rPr>
            <a:t> von Paris 2015: </a:t>
          </a:r>
          <a:r>
            <a:rPr kumimoji="0" lang="de-DE" sz="1400" b="0" i="0" u="none" strike="noStrike" kern="1200" cap="none" normalizeH="0" baseline="0" dirty="0">
              <a:ln>
                <a:noFill/>
              </a:ln>
              <a:solidFill>
                <a:schemeClr val="tx1"/>
              </a:solidFill>
              <a:effectLst/>
              <a:latin typeface="+mn-lt"/>
              <a:ea typeface="ＭＳ Ｐゴシック" pitchFamily="28" charset="-128"/>
            </a:rPr>
            <a:t>Begrenzung der Temperatur auf unter 1.5/2 Grad</a:t>
          </a:r>
          <a:endParaRPr lang="en-US" sz="1400" kern="1200" dirty="0">
            <a:latin typeface="+mn-lt"/>
          </a:endParaRPr>
        </a:p>
      </dgm:t>
    </dgm:pt>
    <dgm:pt modelId="{A392E001-C016-41DC-A33F-AC788EE1F793}" type="parTrans" cxnId="{3BD00B33-B45F-42BD-85CD-0D7BCE45AF5F}">
      <dgm:prSet/>
      <dgm:spPr/>
      <dgm:t>
        <a:bodyPr/>
        <a:lstStyle/>
        <a:p>
          <a:endParaRPr lang="en-US"/>
        </a:p>
      </dgm:t>
    </dgm:pt>
    <dgm:pt modelId="{916369CD-ADB9-45AC-9C5D-00BCD4DD6F4D}" type="sibTrans" cxnId="{3BD00B33-B45F-42BD-85CD-0D7BCE45AF5F}">
      <dgm:prSet/>
      <dgm:spPr/>
      <dgm:t>
        <a:bodyPr/>
        <a:lstStyle/>
        <a:p>
          <a:endParaRPr lang="en-US"/>
        </a:p>
      </dgm:t>
    </dgm:pt>
    <dgm:pt modelId="{45648905-9F0D-4ABA-97BA-CECCDF614BD5}">
      <dgm:prSet/>
      <dgm:spPr/>
      <dgm:t>
        <a:bodyPr/>
        <a:lstStyle/>
        <a:p>
          <a:pPr>
            <a:lnSpc>
              <a:spcPct val="100000"/>
            </a:lnSpc>
          </a:pPr>
          <a:r>
            <a:rPr lang="de-DE" b="1" i="0" dirty="0"/>
            <a:t>Strategien</a:t>
          </a:r>
          <a:r>
            <a:rPr lang="de-DE" b="0" i="0" dirty="0"/>
            <a:t>:</a:t>
          </a:r>
          <a:endParaRPr lang="en-US" dirty="0"/>
        </a:p>
      </dgm:t>
    </dgm:pt>
    <dgm:pt modelId="{5B5BE620-79CB-4A4D-9FCA-FDD562AB2774}" type="parTrans" cxnId="{70DDAA26-A04E-4D9C-8DD0-CAA8F0C07315}">
      <dgm:prSet/>
      <dgm:spPr/>
      <dgm:t>
        <a:bodyPr/>
        <a:lstStyle/>
        <a:p>
          <a:endParaRPr lang="en-US"/>
        </a:p>
      </dgm:t>
    </dgm:pt>
    <dgm:pt modelId="{FC258C94-C6D1-4ED8-8A43-443DC269B8F7}" type="sibTrans" cxnId="{70DDAA26-A04E-4D9C-8DD0-CAA8F0C07315}">
      <dgm:prSet/>
      <dgm:spPr/>
      <dgm:t>
        <a:bodyPr/>
        <a:lstStyle/>
        <a:p>
          <a:endParaRPr lang="en-US"/>
        </a:p>
      </dgm:t>
    </dgm:pt>
    <dgm:pt modelId="{F869184F-1F9D-48BB-B4E5-849979873FDD}">
      <dgm:prSet custT="1"/>
      <dgm:spPr/>
      <dgm:t>
        <a:bodyPr/>
        <a:lstStyle/>
        <a:p>
          <a:pPr>
            <a:lnSpc>
              <a:spcPct val="100000"/>
            </a:lnSpc>
          </a:pPr>
          <a:r>
            <a:rPr lang="en-US" sz="1400" b="1" dirty="0" err="1"/>
            <a:t>Jährliche</a:t>
          </a:r>
          <a:r>
            <a:rPr lang="en-US" sz="1400" b="1" dirty="0"/>
            <a:t> </a:t>
          </a:r>
          <a:r>
            <a:rPr lang="en-US" sz="1400" b="1" dirty="0" err="1"/>
            <a:t>internationale</a:t>
          </a:r>
          <a:r>
            <a:rPr lang="en-US" sz="1400" b="1" dirty="0"/>
            <a:t> </a:t>
          </a:r>
          <a:r>
            <a:rPr lang="en-US" sz="1400" b="1" dirty="0" err="1"/>
            <a:t>Klimakonferenzen</a:t>
          </a:r>
          <a:r>
            <a:rPr lang="en-US" sz="1400" dirty="0"/>
            <a:t>, </a:t>
          </a:r>
          <a:r>
            <a:rPr lang="en-US" sz="1400" dirty="0" err="1"/>
            <a:t>mit</a:t>
          </a:r>
          <a:r>
            <a:rPr lang="en-US" sz="1400" dirty="0"/>
            <a:t> dem </a:t>
          </a:r>
          <a:r>
            <a:rPr lang="en-US" sz="1400" dirty="0" err="1"/>
            <a:t>Ziel</a:t>
          </a:r>
          <a:r>
            <a:rPr lang="en-US" sz="1400" dirty="0"/>
            <a:t> </a:t>
          </a:r>
          <a:r>
            <a:rPr lang="en-US" sz="1400" dirty="0" err="1"/>
            <a:t>gemeinsame</a:t>
          </a:r>
          <a:r>
            <a:rPr lang="en-US" sz="1400" dirty="0"/>
            <a:t> </a:t>
          </a:r>
          <a:r>
            <a:rPr lang="en-US" sz="1400" dirty="0" err="1"/>
            <a:t>Maßnahmen</a:t>
          </a:r>
          <a:r>
            <a:rPr lang="en-US" sz="1400" dirty="0"/>
            <a:t> </a:t>
          </a:r>
          <a:r>
            <a:rPr lang="en-US" sz="1400" dirty="0" err="1"/>
            <a:t>gegen</a:t>
          </a:r>
          <a:r>
            <a:rPr lang="en-US" sz="1400" dirty="0"/>
            <a:t> den </a:t>
          </a:r>
          <a:r>
            <a:rPr lang="en-US" sz="1400" dirty="0" err="1"/>
            <a:t>Klimawandel</a:t>
          </a:r>
          <a:r>
            <a:rPr lang="en-US" sz="1400" dirty="0"/>
            <a:t> </a:t>
          </a:r>
          <a:r>
            <a:rPr lang="en-US" sz="1400" dirty="0" err="1"/>
            <a:t>zu</a:t>
          </a:r>
          <a:r>
            <a:rPr lang="en-US" sz="1400" dirty="0"/>
            <a:t> </a:t>
          </a:r>
          <a:r>
            <a:rPr lang="en-US" sz="1400" dirty="0" err="1"/>
            <a:t>beschließen</a:t>
          </a:r>
          <a:endParaRPr lang="en-US" sz="1400" dirty="0"/>
        </a:p>
      </dgm:t>
    </dgm:pt>
    <dgm:pt modelId="{7C22F814-F89D-4838-A0B3-298BACEFE347}" type="parTrans" cxnId="{49323E96-9EB2-47F3-8ABA-061F1056182E}">
      <dgm:prSet/>
      <dgm:spPr/>
      <dgm:t>
        <a:bodyPr/>
        <a:lstStyle/>
        <a:p>
          <a:endParaRPr lang="en-US"/>
        </a:p>
      </dgm:t>
    </dgm:pt>
    <dgm:pt modelId="{6E973210-59CF-4EDD-B544-703707752FBC}" type="sibTrans" cxnId="{49323E96-9EB2-47F3-8ABA-061F1056182E}">
      <dgm:prSet/>
      <dgm:spPr/>
      <dgm:t>
        <a:bodyPr/>
        <a:lstStyle/>
        <a:p>
          <a:endParaRPr lang="en-US"/>
        </a:p>
      </dgm:t>
    </dgm:pt>
    <dgm:pt modelId="{E7F3DB91-753C-4704-8721-024E554FEAE6}">
      <dgm:prSet/>
      <dgm:spPr/>
      <dgm:t>
        <a:bodyPr/>
        <a:lstStyle/>
        <a:p>
          <a:pPr>
            <a:lnSpc>
              <a:spcPct val="100000"/>
            </a:lnSpc>
          </a:pPr>
          <a:r>
            <a:rPr lang="de-DE" b="1" i="0" dirty="0"/>
            <a:t>Förderung:</a:t>
          </a:r>
          <a:endParaRPr lang="en-US" dirty="0"/>
        </a:p>
      </dgm:t>
    </dgm:pt>
    <dgm:pt modelId="{B6F0B9BF-5C48-4B86-8EDD-59B34D2B190C}" type="parTrans" cxnId="{D173C60C-6244-42FE-B15E-F83521C75F79}">
      <dgm:prSet/>
      <dgm:spPr/>
      <dgm:t>
        <a:bodyPr/>
        <a:lstStyle/>
        <a:p>
          <a:endParaRPr lang="en-US"/>
        </a:p>
      </dgm:t>
    </dgm:pt>
    <dgm:pt modelId="{00523BF6-9C17-46CA-ADF9-52B612652F68}" type="sibTrans" cxnId="{D173C60C-6244-42FE-B15E-F83521C75F79}">
      <dgm:prSet/>
      <dgm:spPr/>
      <dgm:t>
        <a:bodyPr/>
        <a:lstStyle/>
        <a:p>
          <a:endParaRPr lang="en-US"/>
        </a:p>
      </dgm:t>
    </dgm:pt>
    <dgm:pt modelId="{90B723C3-7169-4782-9EC8-8074760FB681}">
      <dgm:prSet/>
      <dgm:spPr/>
      <dgm:t>
        <a:bodyPr/>
        <a:lstStyle/>
        <a:p>
          <a:pPr>
            <a:lnSpc>
              <a:spcPct val="100000"/>
            </a:lnSpc>
          </a:pPr>
          <a:r>
            <a:rPr lang="en-US" b="1" dirty="0" err="1"/>
            <a:t>Grüne</a:t>
          </a:r>
          <a:r>
            <a:rPr lang="en-US" b="1" dirty="0"/>
            <a:t> Fonds: </a:t>
          </a:r>
          <a:r>
            <a:rPr lang="de-DE" b="0" i="0" dirty="0"/>
            <a:t>Einrichtung und Aufstockung von grünen Klimafonds zur Unterstützung von Klimaprojekten weltweit</a:t>
          </a:r>
        </a:p>
        <a:p>
          <a:pPr>
            <a:lnSpc>
              <a:spcPct val="100000"/>
            </a:lnSpc>
          </a:pPr>
          <a:r>
            <a:rPr lang="de-DE" b="1" i="0" dirty="0"/>
            <a:t>Technologietransfer</a:t>
          </a:r>
          <a:r>
            <a:rPr lang="de-DE" b="0" i="0" dirty="0"/>
            <a:t>: Unterstützung von Entwicklungsländern durch den Transfer von klimafreundlichen Technologien</a:t>
          </a:r>
          <a:endParaRPr lang="en-US" dirty="0"/>
        </a:p>
      </dgm:t>
    </dgm:pt>
    <dgm:pt modelId="{9C277F7E-5343-49D4-A1EB-E144BBE9AF8D}" type="parTrans" cxnId="{843AEDFF-27BC-4CD1-9854-A7368B90F71A}">
      <dgm:prSet/>
      <dgm:spPr/>
      <dgm:t>
        <a:bodyPr/>
        <a:lstStyle/>
        <a:p>
          <a:endParaRPr lang="en-US"/>
        </a:p>
      </dgm:t>
    </dgm:pt>
    <dgm:pt modelId="{4CA4EA1B-34FE-49BC-8516-CD73C027FC5C}" type="sibTrans" cxnId="{843AEDFF-27BC-4CD1-9854-A7368B90F71A}">
      <dgm:prSet/>
      <dgm:spPr/>
      <dgm:t>
        <a:bodyPr/>
        <a:lstStyle/>
        <a:p>
          <a:endParaRPr lang="en-US"/>
        </a:p>
      </dgm:t>
    </dgm:pt>
    <dgm:pt modelId="{A4799BC0-14A1-439F-8840-CDB5C44B435E}" type="pres">
      <dgm:prSet presAssocID="{2A42957A-B28F-4A86-B38E-1E13D5E1D5D0}" presName="root" presStyleCnt="0">
        <dgm:presLayoutVars>
          <dgm:dir/>
          <dgm:resizeHandles val="exact"/>
        </dgm:presLayoutVars>
      </dgm:prSet>
      <dgm:spPr/>
    </dgm:pt>
    <dgm:pt modelId="{B62D0C3B-0A81-408E-843F-E2AECC5F154F}" type="pres">
      <dgm:prSet presAssocID="{F78E08C1-6B53-4C2F-B330-04E70077E643}" presName="compNode" presStyleCnt="0"/>
      <dgm:spPr/>
    </dgm:pt>
    <dgm:pt modelId="{DD9F4174-FE07-4192-B08C-486EDA004B81}" type="pres">
      <dgm:prSet presAssocID="{F78E08C1-6B53-4C2F-B330-04E70077E643}" presName="bgRect" presStyleLbl="bgShp" presStyleIdx="0" presStyleCnt="3"/>
      <dgm:spPr/>
    </dgm:pt>
    <dgm:pt modelId="{E3221A25-637E-425B-B84F-24C980502FFE}" type="pres">
      <dgm:prSet presAssocID="{F78E08C1-6B53-4C2F-B330-04E70077E64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olltreffer"/>
        </a:ext>
      </dgm:extLst>
    </dgm:pt>
    <dgm:pt modelId="{5CAB4F07-D6E0-423F-9143-C7B52AC2F758}" type="pres">
      <dgm:prSet presAssocID="{F78E08C1-6B53-4C2F-B330-04E70077E643}" presName="spaceRect" presStyleCnt="0"/>
      <dgm:spPr/>
    </dgm:pt>
    <dgm:pt modelId="{C3C456D7-19A4-4369-9659-52CA4DD22C78}" type="pres">
      <dgm:prSet presAssocID="{F78E08C1-6B53-4C2F-B330-04E70077E643}" presName="parTx" presStyleLbl="revTx" presStyleIdx="0" presStyleCnt="6">
        <dgm:presLayoutVars>
          <dgm:chMax val="0"/>
          <dgm:chPref val="0"/>
        </dgm:presLayoutVars>
      </dgm:prSet>
      <dgm:spPr/>
    </dgm:pt>
    <dgm:pt modelId="{1A1941F7-4281-476B-A3CF-8E4AE27445CC}" type="pres">
      <dgm:prSet presAssocID="{F78E08C1-6B53-4C2F-B330-04E70077E643}" presName="desTx" presStyleLbl="revTx" presStyleIdx="1" presStyleCnt="6">
        <dgm:presLayoutVars/>
      </dgm:prSet>
      <dgm:spPr/>
    </dgm:pt>
    <dgm:pt modelId="{33AAC863-E12F-4604-A363-C30B0E6DDFB3}" type="pres">
      <dgm:prSet presAssocID="{0AAE2E14-A80C-422E-8B4D-E0BA9B2226AB}" presName="sibTrans" presStyleCnt="0"/>
      <dgm:spPr/>
    </dgm:pt>
    <dgm:pt modelId="{DA8F5C18-377A-4496-BEE1-FCA85FA7DE8A}" type="pres">
      <dgm:prSet presAssocID="{45648905-9F0D-4ABA-97BA-CECCDF614BD5}" presName="compNode" presStyleCnt="0"/>
      <dgm:spPr/>
    </dgm:pt>
    <dgm:pt modelId="{DF9C8249-BA5A-4B90-90AF-539188EB0EBA}" type="pres">
      <dgm:prSet presAssocID="{45648905-9F0D-4ABA-97BA-CECCDF614BD5}" presName="bgRect" presStyleLbl="bgShp" presStyleIdx="1" presStyleCnt="3"/>
      <dgm:spPr/>
    </dgm:pt>
    <dgm:pt modelId="{75688ED0-901B-4435-AFC5-F45CC11670E4}" type="pres">
      <dgm:prSet presAssocID="{45648905-9F0D-4ABA-97BA-CECCDF614BD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chlag"/>
        </a:ext>
      </dgm:extLst>
    </dgm:pt>
    <dgm:pt modelId="{B268E882-8B89-4B6A-80F7-5EEEA2669DA8}" type="pres">
      <dgm:prSet presAssocID="{45648905-9F0D-4ABA-97BA-CECCDF614BD5}" presName="spaceRect" presStyleCnt="0"/>
      <dgm:spPr/>
    </dgm:pt>
    <dgm:pt modelId="{6A86841C-3397-4E20-BD6C-C85234574FF8}" type="pres">
      <dgm:prSet presAssocID="{45648905-9F0D-4ABA-97BA-CECCDF614BD5}" presName="parTx" presStyleLbl="revTx" presStyleIdx="2" presStyleCnt="6">
        <dgm:presLayoutVars>
          <dgm:chMax val="0"/>
          <dgm:chPref val="0"/>
        </dgm:presLayoutVars>
      </dgm:prSet>
      <dgm:spPr/>
    </dgm:pt>
    <dgm:pt modelId="{5304EBE9-47F3-4F50-BF29-C2474FFC317D}" type="pres">
      <dgm:prSet presAssocID="{45648905-9F0D-4ABA-97BA-CECCDF614BD5}" presName="desTx" presStyleLbl="revTx" presStyleIdx="3" presStyleCnt="6">
        <dgm:presLayoutVars/>
      </dgm:prSet>
      <dgm:spPr/>
    </dgm:pt>
    <dgm:pt modelId="{9DDA3F96-75BB-4532-820D-BADEB14ECFFF}" type="pres">
      <dgm:prSet presAssocID="{FC258C94-C6D1-4ED8-8A43-443DC269B8F7}" presName="sibTrans" presStyleCnt="0"/>
      <dgm:spPr/>
    </dgm:pt>
    <dgm:pt modelId="{9C5758BB-26AB-49A4-BCDB-7B5520567F37}" type="pres">
      <dgm:prSet presAssocID="{E7F3DB91-753C-4704-8721-024E554FEAE6}" presName="compNode" presStyleCnt="0"/>
      <dgm:spPr/>
    </dgm:pt>
    <dgm:pt modelId="{D72DA99A-EEEB-47D3-AA84-2AAE48B3676A}" type="pres">
      <dgm:prSet presAssocID="{E7F3DB91-753C-4704-8721-024E554FEAE6}" presName="bgRect" presStyleLbl="bgShp" presStyleIdx="2" presStyleCnt="3"/>
      <dgm:spPr/>
    </dgm:pt>
    <dgm:pt modelId="{AE13D7A4-FF26-4719-8F51-D34C4A48359D}" type="pres">
      <dgm:prSet presAssocID="{E7F3DB91-753C-4704-8721-024E554FEAE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arm scene"/>
        </a:ext>
      </dgm:extLst>
    </dgm:pt>
    <dgm:pt modelId="{5A276DFA-ACAA-4C72-8A7E-4585D571A8E3}" type="pres">
      <dgm:prSet presAssocID="{E7F3DB91-753C-4704-8721-024E554FEAE6}" presName="spaceRect" presStyleCnt="0"/>
      <dgm:spPr/>
    </dgm:pt>
    <dgm:pt modelId="{E4C25C5F-3DAF-4DE1-B284-0F9705F1B7A1}" type="pres">
      <dgm:prSet presAssocID="{E7F3DB91-753C-4704-8721-024E554FEAE6}" presName="parTx" presStyleLbl="revTx" presStyleIdx="4" presStyleCnt="6">
        <dgm:presLayoutVars>
          <dgm:chMax val="0"/>
          <dgm:chPref val="0"/>
        </dgm:presLayoutVars>
      </dgm:prSet>
      <dgm:spPr/>
    </dgm:pt>
    <dgm:pt modelId="{09641A06-36CD-4348-953A-5CD8F07A4D93}" type="pres">
      <dgm:prSet presAssocID="{E7F3DB91-753C-4704-8721-024E554FEAE6}" presName="desTx" presStyleLbl="revTx" presStyleIdx="5" presStyleCnt="6">
        <dgm:presLayoutVars/>
      </dgm:prSet>
      <dgm:spPr/>
    </dgm:pt>
  </dgm:ptLst>
  <dgm:cxnLst>
    <dgm:cxn modelId="{D173C60C-6244-42FE-B15E-F83521C75F79}" srcId="{2A42957A-B28F-4A86-B38E-1E13D5E1D5D0}" destId="{E7F3DB91-753C-4704-8721-024E554FEAE6}" srcOrd="2" destOrd="0" parTransId="{B6F0B9BF-5C48-4B86-8EDD-59B34D2B190C}" sibTransId="{00523BF6-9C17-46CA-ADF9-52B612652F68}"/>
    <dgm:cxn modelId="{ADABD813-844C-494A-81D8-A53E2EFE81EA}" type="presOf" srcId="{E7F3DB91-753C-4704-8721-024E554FEAE6}" destId="{E4C25C5F-3DAF-4DE1-B284-0F9705F1B7A1}" srcOrd="0" destOrd="0" presId="urn:microsoft.com/office/officeart/2018/2/layout/IconVerticalSolidList"/>
    <dgm:cxn modelId="{41DD521A-E9D5-4268-A431-7FD3B76DF91D}" type="presOf" srcId="{90B723C3-7169-4782-9EC8-8074760FB681}" destId="{09641A06-36CD-4348-953A-5CD8F07A4D93}" srcOrd="0" destOrd="0" presId="urn:microsoft.com/office/officeart/2018/2/layout/IconVerticalSolidList"/>
    <dgm:cxn modelId="{70DDAA26-A04E-4D9C-8DD0-CAA8F0C07315}" srcId="{2A42957A-B28F-4A86-B38E-1E13D5E1D5D0}" destId="{45648905-9F0D-4ABA-97BA-CECCDF614BD5}" srcOrd="1" destOrd="0" parTransId="{5B5BE620-79CB-4A4D-9FCA-FDD562AB2774}" sibTransId="{FC258C94-C6D1-4ED8-8A43-443DC269B8F7}"/>
    <dgm:cxn modelId="{3BD00B33-B45F-42BD-85CD-0D7BCE45AF5F}" srcId="{F78E08C1-6B53-4C2F-B330-04E70077E643}" destId="{15DC8002-2C1D-4623-A9EC-8538E0B49902}" srcOrd="0" destOrd="0" parTransId="{A392E001-C016-41DC-A33F-AC788EE1F793}" sibTransId="{916369CD-ADB9-45AC-9C5D-00BCD4DD6F4D}"/>
    <dgm:cxn modelId="{DCB50B3E-EE25-48C0-B7E4-80B2A745E6BE}" srcId="{2A42957A-B28F-4A86-B38E-1E13D5E1D5D0}" destId="{F78E08C1-6B53-4C2F-B330-04E70077E643}" srcOrd="0" destOrd="0" parTransId="{49948D23-CCB9-44DC-82E6-6707B2321B84}" sibTransId="{0AAE2E14-A80C-422E-8B4D-E0BA9B2226AB}"/>
    <dgm:cxn modelId="{5AA7FA49-0BE5-4D7B-A9A9-9947B28A9E62}" type="presOf" srcId="{45648905-9F0D-4ABA-97BA-CECCDF614BD5}" destId="{6A86841C-3397-4E20-BD6C-C85234574FF8}" srcOrd="0" destOrd="0" presId="urn:microsoft.com/office/officeart/2018/2/layout/IconVerticalSolidList"/>
    <dgm:cxn modelId="{49323E96-9EB2-47F3-8ABA-061F1056182E}" srcId="{45648905-9F0D-4ABA-97BA-CECCDF614BD5}" destId="{F869184F-1F9D-48BB-B4E5-849979873FDD}" srcOrd="0" destOrd="0" parTransId="{7C22F814-F89D-4838-A0B3-298BACEFE347}" sibTransId="{6E973210-59CF-4EDD-B544-703707752FBC}"/>
    <dgm:cxn modelId="{DF59F3B2-DA55-4CE3-9797-487D1801A2BA}" type="presOf" srcId="{15DC8002-2C1D-4623-A9EC-8538E0B49902}" destId="{1A1941F7-4281-476B-A3CF-8E4AE27445CC}" srcOrd="0" destOrd="0" presId="urn:microsoft.com/office/officeart/2018/2/layout/IconVerticalSolidList"/>
    <dgm:cxn modelId="{5D983FC2-A731-4103-9E79-7268DCEBC34E}" type="presOf" srcId="{F78E08C1-6B53-4C2F-B330-04E70077E643}" destId="{C3C456D7-19A4-4369-9659-52CA4DD22C78}" srcOrd="0" destOrd="0" presId="urn:microsoft.com/office/officeart/2018/2/layout/IconVerticalSolidList"/>
    <dgm:cxn modelId="{70DD1AEE-0950-4D13-8E4F-5CF55570CCB0}" type="presOf" srcId="{F869184F-1F9D-48BB-B4E5-849979873FDD}" destId="{5304EBE9-47F3-4F50-BF29-C2474FFC317D}" srcOrd="0" destOrd="0" presId="urn:microsoft.com/office/officeart/2018/2/layout/IconVerticalSolidList"/>
    <dgm:cxn modelId="{3A72E0FF-D806-4DC4-80EA-EEC295659383}" type="presOf" srcId="{2A42957A-B28F-4A86-B38E-1E13D5E1D5D0}" destId="{A4799BC0-14A1-439F-8840-CDB5C44B435E}" srcOrd="0" destOrd="0" presId="urn:microsoft.com/office/officeart/2018/2/layout/IconVerticalSolidList"/>
    <dgm:cxn modelId="{843AEDFF-27BC-4CD1-9854-A7368B90F71A}" srcId="{E7F3DB91-753C-4704-8721-024E554FEAE6}" destId="{90B723C3-7169-4782-9EC8-8074760FB681}" srcOrd="0" destOrd="0" parTransId="{9C277F7E-5343-49D4-A1EB-E144BBE9AF8D}" sibTransId="{4CA4EA1B-34FE-49BC-8516-CD73C027FC5C}"/>
    <dgm:cxn modelId="{B8DE0F8D-54A6-41D1-ADBE-AB97C7264A54}" type="presParOf" srcId="{A4799BC0-14A1-439F-8840-CDB5C44B435E}" destId="{B62D0C3B-0A81-408E-843F-E2AECC5F154F}" srcOrd="0" destOrd="0" presId="urn:microsoft.com/office/officeart/2018/2/layout/IconVerticalSolidList"/>
    <dgm:cxn modelId="{830FA79B-760F-49F5-830B-3CC5D8C945CE}" type="presParOf" srcId="{B62D0C3B-0A81-408E-843F-E2AECC5F154F}" destId="{DD9F4174-FE07-4192-B08C-486EDA004B81}" srcOrd="0" destOrd="0" presId="urn:microsoft.com/office/officeart/2018/2/layout/IconVerticalSolidList"/>
    <dgm:cxn modelId="{F50F1D50-A98D-4265-815C-5ACC3D2C014E}" type="presParOf" srcId="{B62D0C3B-0A81-408E-843F-E2AECC5F154F}" destId="{E3221A25-637E-425B-B84F-24C980502FFE}" srcOrd="1" destOrd="0" presId="urn:microsoft.com/office/officeart/2018/2/layout/IconVerticalSolidList"/>
    <dgm:cxn modelId="{B80D8359-B96C-400A-AA19-89DD257B6A87}" type="presParOf" srcId="{B62D0C3B-0A81-408E-843F-E2AECC5F154F}" destId="{5CAB4F07-D6E0-423F-9143-C7B52AC2F758}" srcOrd="2" destOrd="0" presId="urn:microsoft.com/office/officeart/2018/2/layout/IconVerticalSolidList"/>
    <dgm:cxn modelId="{4AB5AA2F-7DAC-40DC-BFAF-E7064E5D2C3E}" type="presParOf" srcId="{B62D0C3B-0A81-408E-843F-E2AECC5F154F}" destId="{C3C456D7-19A4-4369-9659-52CA4DD22C78}" srcOrd="3" destOrd="0" presId="urn:microsoft.com/office/officeart/2018/2/layout/IconVerticalSolidList"/>
    <dgm:cxn modelId="{1DED800D-4A4D-414C-9977-89A8E0D68AAE}" type="presParOf" srcId="{B62D0C3B-0A81-408E-843F-E2AECC5F154F}" destId="{1A1941F7-4281-476B-A3CF-8E4AE27445CC}" srcOrd="4" destOrd="0" presId="urn:microsoft.com/office/officeart/2018/2/layout/IconVerticalSolidList"/>
    <dgm:cxn modelId="{55D34CEA-7CF1-41DB-BC92-917FC1384199}" type="presParOf" srcId="{A4799BC0-14A1-439F-8840-CDB5C44B435E}" destId="{33AAC863-E12F-4604-A363-C30B0E6DDFB3}" srcOrd="1" destOrd="0" presId="urn:microsoft.com/office/officeart/2018/2/layout/IconVerticalSolidList"/>
    <dgm:cxn modelId="{E8842552-3734-42E4-B7FA-C4DA8DAFFC59}" type="presParOf" srcId="{A4799BC0-14A1-439F-8840-CDB5C44B435E}" destId="{DA8F5C18-377A-4496-BEE1-FCA85FA7DE8A}" srcOrd="2" destOrd="0" presId="urn:microsoft.com/office/officeart/2018/2/layout/IconVerticalSolidList"/>
    <dgm:cxn modelId="{8D32EC3C-0D5E-4DED-84FC-0181A9EB90A0}" type="presParOf" srcId="{DA8F5C18-377A-4496-BEE1-FCA85FA7DE8A}" destId="{DF9C8249-BA5A-4B90-90AF-539188EB0EBA}" srcOrd="0" destOrd="0" presId="urn:microsoft.com/office/officeart/2018/2/layout/IconVerticalSolidList"/>
    <dgm:cxn modelId="{39D97D28-CF20-4745-83FB-7C3DF9969DC2}" type="presParOf" srcId="{DA8F5C18-377A-4496-BEE1-FCA85FA7DE8A}" destId="{75688ED0-901B-4435-AFC5-F45CC11670E4}" srcOrd="1" destOrd="0" presId="urn:microsoft.com/office/officeart/2018/2/layout/IconVerticalSolidList"/>
    <dgm:cxn modelId="{95068279-0FFF-46F8-BE61-7FB5EB1BFC2B}" type="presParOf" srcId="{DA8F5C18-377A-4496-BEE1-FCA85FA7DE8A}" destId="{B268E882-8B89-4B6A-80F7-5EEEA2669DA8}" srcOrd="2" destOrd="0" presId="urn:microsoft.com/office/officeart/2018/2/layout/IconVerticalSolidList"/>
    <dgm:cxn modelId="{51FAE0EF-81FF-4FDE-8BED-CDA94B0F7DDF}" type="presParOf" srcId="{DA8F5C18-377A-4496-BEE1-FCA85FA7DE8A}" destId="{6A86841C-3397-4E20-BD6C-C85234574FF8}" srcOrd="3" destOrd="0" presId="urn:microsoft.com/office/officeart/2018/2/layout/IconVerticalSolidList"/>
    <dgm:cxn modelId="{687596B9-7454-4336-BE74-4F8FE860B2D0}" type="presParOf" srcId="{DA8F5C18-377A-4496-BEE1-FCA85FA7DE8A}" destId="{5304EBE9-47F3-4F50-BF29-C2474FFC317D}" srcOrd="4" destOrd="0" presId="urn:microsoft.com/office/officeart/2018/2/layout/IconVerticalSolidList"/>
    <dgm:cxn modelId="{B964627E-6801-4F5F-B9FB-4B992D9AD270}" type="presParOf" srcId="{A4799BC0-14A1-439F-8840-CDB5C44B435E}" destId="{9DDA3F96-75BB-4532-820D-BADEB14ECFFF}" srcOrd="3" destOrd="0" presId="urn:microsoft.com/office/officeart/2018/2/layout/IconVerticalSolidList"/>
    <dgm:cxn modelId="{F86D6797-A311-4ED4-B91A-F14AE60B7CAD}" type="presParOf" srcId="{A4799BC0-14A1-439F-8840-CDB5C44B435E}" destId="{9C5758BB-26AB-49A4-BCDB-7B5520567F37}" srcOrd="4" destOrd="0" presId="urn:microsoft.com/office/officeart/2018/2/layout/IconVerticalSolidList"/>
    <dgm:cxn modelId="{BA15598F-0100-4815-B0FE-F033C3D1CCCD}" type="presParOf" srcId="{9C5758BB-26AB-49A4-BCDB-7B5520567F37}" destId="{D72DA99A-EEEB-47D3-AA84-2AAE48B3676A}" srcOrd="0" destOrd="0" presId="urn:microsoft.com/office/officeart/2018/2/layout/IconVerticalSolidList"/>
    <dgm:cxn modelId="{CE113F0E-D35A-4583-A992-E4E995A5FAED}" type="presParOf" srcId="{9C5758BB-26AB-49A4-BCDB-7B5520567F37}" destId="{AE13D7A4-FF26-4719-8F51-D34C4A48359D}" srcOrd="1" destOrd="0" presId="urn:microsoft.com/office/officeart/2018/2/layout/IconVerticalSolidList"/>
    <dgm:cxn modelId="{837E6BA1-A1E3-4D03-ACBA-CF075B5EEF88}" type="presParOf" srcId="{9C5758BB-26AB-49A4-BCDB-7B5520567F37}" destId="{5A276DFA-ACAA-4C72-8A7E-4585D571A8E3}" srcOrd="2" destOrd="0" presId="urn:microsoft.com/office/officeart/2018/2/layout/IconVerticalSolidList"/>
    <dgm:cxn modelId="{2B479AB5-99F1-4544-82CC-627B7A515F41}" type="presParOf" srcId="{9C5758BB-26AB-49A4-BCDB-7B5520567F37}" destId="{E4C25C5F-3DAF-4DE1-B284-0F9705F1B7A1}" srcOrd="3" destOrd="0" presId="urn:microsoft.com/office/officeart/2018/2/layout/IconVerticalSolidList"/>
    <dgm:cxn modelId="{04FA8155-8DA0-4747-8B05-336784A79BC2}" type="presParOf" srcId="{9C5758BB-26AB-49A4-BCDB-7B5520567F37}" destId="{09641A06-36CD-4348-953A-5CD8F07A4D93}"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42957A-B28F-4A86-B38E-1E13D5E1D5D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78E08C1-6B53-4C2F-B330-04E70077E643}">
      <dgm:prSet/>
      <dgm:spPr/>
      <dgm:t>
        <a:bodyPr/>
        <a:lstStyle/>
        <a:p>
          <a:r>
            <a:rPr lang="de-DE" b="1" i="0"/>
            <a:t>Ziele</a:t>
          </a:r>
          <a:r>
            <a:rPr lang="de-DE" b="0" i="0"/>
            <a:t>:</a:t>
          </a:r>
          <a:endParaRPr lang="en-US"/>
        </a:p>
      </dgm:t>
    </dgm:pt>
    <dgm:pt modelId="{49948D23-CCB9-44DC-82E6-6707B2321B84}" type="parTrans" cxnId="{DCB50B3E-EE25-48C0-B7E4-80B2A745E6BE}">
      <dgm:prSet/>
      <dgm:spPr/>
      <dgm:t>
        <a:bodyPr/>
        <a:lstStyle/>
        <a:p>
          <a:endParaRPr lang="en-US"/>
        </a:p>
      </dgm:t>
    </dgm:pt>
    <dgm:pt modelId="{0AAE2E14-A80C-422E-8B4D-E0BA9B2226AB}" type="sibTrans" cxnId="{DCB50B3E-EE25-48C0-B7E4-80B2A745E6BE}">
      <dgm:prSet/>
      <dgm:spPr/>
      <dgm:t>
        <a:bodyPr/>
        <a:lstStyle/>
        <a:p>
          <a:endParaRPr lang="en-US"/>
        </a:p>
      </dgm:t>
    </dgm:pt>
    <dgm:pt modelId="{15DC8002-2C1D-4623-A9EC-8538E0B49902}">
      <dgm:prSet/>
      <dgm:spPr/>
      <dgm:t>
        <a:bodyPr/>
        <a:lstStyle/>
        <a:p>
          <a:r>
            <a:rPr lang="de-DE" b="0" i="0" dirty="0"/>
            <a:t>Reduktion der Treibhausgasemissionen um mindestens 55% bis 2030 (im Vergleich zu 1990)</a:t>
          </a:r>
          <a:endParaRPr lang="en-US" dirty="0"/>
        </a:p>
      </dgm:t>
    </dgm:pt>
    <dgm:pt modelId="{A392E001-C016-41DC-A33F-AC788EE1F793}" type="parTrans" cxnId="{3BD00B33-B45F-42BD-85CD-0D7BCE45AF5F}">
      <dgm:prSet/>
      <dgm:spPr/>
      <dgm:t>
        <a:bodyPr/>
        <a:lstStyle/>
        <a:p>
          <a:endParaRPr lang="en-US"/>
        </a:p>
      </dgm:t>
    </dgm:pt>
    <dgm:pt modelId="{916369CD-ADB9-45AC-9C5D-00BCD4DD6F4D}" type="sibTrans" cxnId="{3BD00B33-B45F-42BD-85CD-0D7BCE45AF5F}">
      <dgm:prSet/>
      <dgm:spPr/>
      <dgm:t>
        <a:bodyPr/>
        <a:lstStyle/>
        <a:p>
          <a:endParaRPr lang="en-US"/>
        </a:p>
      </dgm:t>
    </dgm:pt>
    <dgm:pt modelId="{9F6FFF6D-2F5B-4B6B-8189-77C00EAB8F81}">
      <dgm:prSet/>
      <dgm:spPr/>
      <dgm:t>
        <a:bodyPr/>
        <a:lstStyle/>
        <a:p>
          <a:r>
            <a:rPr lang="de-DE" b="0" i="0" dirty="0"/>
            <a:t>Klimaneutralität bis 2050</a:t>
          </a:r>
          <a:endParaRPr lang="en-US" dirty="0"/>
        </a:p>
      </dgm:t>
    </dgm:pt>
    <dgm:pt modelId="{84EFB7A6-4084-48DA-8A16-4A52C2ED6005}" type="parTrans" cxnId="{1069A5BA-884D-4E4E-998C-4D09635EDF38}">
      <dgm:prSet/>
      <dgm:spPr/>
      <dgm:t>
        <a:bodyPr/>
        <a:lstStyle/>
        <a:p>
          <a:endParaRPr lang="en-US"/>
        </a:p>
      </dgm:t>
    </dgm:pt>
    <dgm:pt modelId="{82AABA10-45EA-4DFF-B64B-7DCF9E874E51}" type="sibTrans" cxnId="{1069A5BA-884D-4E4E-998C-4D09635EDF38}">
      <dgm:prSet/>
      <dgm:spPr/>
      <dgm:t>
        <a:bodyPr/>
        <a:lstStyle/>
        <a:p>
          <a:endParaRPr lang="en-US"/>
        </a:p>
      </dgm:t>
    </dgm:pt>
    <dgm:pt modelId="{45648905-9F0D-4ABA-97BA-CECCDF614BD5}">
      <dgm:prSet/>
      <dgm:spPr/>
      <dgm:t>
        <a:bodyPr/>
        <a:lstStyle/>
        <a:p>
          <a:r>
            <a:rPr lang="de-DE" b="1" i="0"/>
            <a:t>Strategien</a:t>
          </a:r>
          <a:r>
            <a:rPr lang="de-DE" b="0" i="0"/>
            <a:t>:</a:t>
          </a:r>
          <a:endParaRPr lang="en-US"/>
        </a:p>
      </dgm:t>
    </dgm:pt>
    <dgm:pt modelId="{5B5BE620-79CB-4A4D-9FCA-FDD562AB2774}" type="parTrans" cxnId="{70DDAA26-A04E-4D9C-8DD0-CAA8F0C07315}">
      <dgm:prSet/>
      <dgm:spPr/>
      <dgm:t>
        <a:bodyPr/>
        <a:lstStyle/>
        <a:p>
          <a:endParaRPr lang="en-US"/>
        </a:p>
      </dgm:t>
    </dgm:pt>
    <dgm:pt modelId="{FC258C94-C6D1-4ED8-8A43-443DC269B8F7}" type="sibTrans" cxnId="{70DDAA26-A04E-4D9C-8DD0-CAA8F0C07315}">
      <dgm:prSet/>
      <dgm:spPr/>
      <dgm:t>
        <a:bodyPr/>
        <a:lstStyle/>
        <a:p>
          <a:endParaRPr lang="en-US"/>
        </a:p>
      </dgm:t>
    </dgm:pt>
    <dgm:pt modelId="{F869184F-1F9D-48BB-B4E5-849979873FDD}">
      <dgm:prSet/>
      <dgm:spPr/>
      <dgm:t>
        <a:bodyPr/>
        <a:lstStyle/>
        <a:p>
          <a:r>
            <a:rPr lang="de-DE" b="1" i="0" dirty="0"/>
            <a:t>Europäischer Green Deal</a:t>
          </a:r>
          <a:r>
            <a:rPr lang="de-DE" b="0" i="0" dirty="0"/>
            <a:t>: Umfassender Plan zur Förderung einer nachhaltigen Wirtschaft</a:t>
          </a:r>
          <a:endParaRPr lang="en-US" dirty="0"/>
        </a:p>
      </dgm:t>
    </dgm:pt>
    <dgm:pt modelId="{7C22F814-F89D-4838-A0B3-298BACEFE347}" type="parTrans" cxnId="{49323E96-9EB2-47F3-8ABA-061F1056182E}">
      <dgm:prSet/>
      <dgm:spPr/>
      <dgm:t>
        <a:bodyPr/>
        <a:lstStyle/>
        <a:p>
          <a:endParaRPr lang="en-US"/>
        </a:p>
      </dgm:t>
    </dgm:pt>
    <dgm:pt modelId="{6E973210-59CF-4EDD-B544-703707752FBC}" type="sibTrans" cxnId="{49323E96-9EB2-47F3-8ABA-061F1056182E}">
      <dgm:prSet/>
      <dgm:spPr/>
      <dgm:t>
        <a:bodyPr/>
        <a:lstStyle/>
        <a:p>
          <a:endParaRPr lang="en-US"/>
        </a:p>
      </dgm:t>
    </dgm:pt>
    <dgm:pt modelId="{11DDD6B6-6B65-4772-9FF1-DF0F13137F9E}">
      <dgm:prSet/>
      <dgm:spPr/>
      <dgm:t>
        <a:bodyPr/>
        <a:lstStyle/>
        <a:p>
          <a:r>
            <a:rPr lang="de-DE" b="1" i="0" dirty="0"/>
            <a:t>Fit </a:t>
          </a:r>
          <a:r>
            <a:rPr lang="de-DE" b="1" i="0" dirty="0" err="1"/>
            <a:t>for</a:t>
          </a:r>
          <a:r>
            <a:rPr lang="de-DE" b="1" i="0" dirty="0"/>
            <a:t> 55-Paket</a:t>
          </a:r>
          <a:r>
            <a:rPr lang="de-DE" b="0" i="0" dirty="0"/>
            <a:t>: Maßnahmen zur Erreichung der 55%-Reduktion bis 2030</a:t>
          </a:r>
          <a:endParaRPr lang="en-US" dirty="0"/>
        </a:p>
      </dgm:t>
    </dgm:pt>
    <dgm:pt modelId="{D116CE00-2F0D-4A01-B3A7-78A7A6858E57}" type="parTrans" cxnId="{36063D69-E9EB-4389-B9FF-360AC9BCD720}">
      <dgm:prSet/>
      <dgm:spPr/>
      <dgm:t>
        <a:bodyPr/>
        <a:lstStyle/>
        <a:p>
          <a:endParaRPr lang="en-US"/>
        </a:p>
      </dgm:t>
    </dgm:pt>
    <dgm:pt modelId="{F5FECDD4-7966-4E97-8A49-5B24CB1CCA9B}" type="sibTrans" cxnId="{36063D69-E9EB-4389-B9FF-360AC9BCD720}">
      <dgm:prSet/>
      <dgm:spPr/>
      <dgm:t>
        <a:bodyPr/>
        <a:lstStyle/>
        <a:p>
          <a:endParaRPr lang="en-US"/>
        </a:p>
      </dgm:t>
    </dgm:pt>
    <dgm:pt modelId="{E7F3DB91-753C-4704-8721-024E554FEAE6}">
      <dgm:prSet/>
      <dgm:spPr/>
      <dgm:t>
        <a:bodyPr/>
        <a:lstStyle/>
        <a:p>
          <a:r>
            <a:rPr lang="de-DE" b="1" i="0"/>
            <a:t>Emissionshandelssystem (ETS)</a:t>
          </a:r>
          <a:r>
            <a:rPr lang="de-DE" b="0" i="0"/>
            <a:t>:</a:t>
          </a:r>
          <a:endParaRPr lang="en-US"/>
        </a:p>
      </dgm:t>
    </dgm:pt>
    <dgm:pt modelId="{B6F0B9BF-5C48-4B86-8EDD-59B34D2B190C}" type="parTrans" cxnId="{D173C60C-6244-42FE-B15E-F83521C75F79}">
      <dgm:prSet/>
      <dgm:spPr/>
      <dgm:t>
        <a:bodyPr/>
        <a:lstStyle/>
        <a:p>
          <a:endParaRPr lang="en-US"/>
        </a:p>
      </dgm:t>
    </dgm:pt>
    <dgm:pt modelId="{00523BF6-9C17-46CA-ADF9-52B612652F68}" type="sibTrans" cxnId="{D173C60C-6244-42FE-B15E-F83521C75F79}">
      <dgm:prSet/>
      <dgm:spPr/>
      <dgm:t>
        <a:bodyPr/>
        <a:lstStyle/>
        <a:p>
          <a:endParaRPr lang="en-US"/>
        </a:p>
      </dgm:t>
    </dgm:pt>
    <dgm:pt modelId="{90B723C3-7169-4782-9EC8-8074760FB681}">
      <dgm:prSet/>
      <dgm:spPr/>
      <dgm:t>
        <a:bodyPr/>
        <a:lstStyle/>
        <a:p>
          <a:r>
            <a:rPr lang="de-DE" b="0" i="0" dirty="0"/>
            <a:t>Marktbasierter Ansatz zur Reduktion von Emissionen in der Industrie und im Energiesektor</a:t>
          </a:r>
          <a:endParaRPr lang="en-US" dirty="0"/>
        </a:p>
      </dgm:t>
    </dgm:pt>
    <dgm:pt modelId="{9C277F7E-5343-49D4-A1EB-E144BBE9AF8D}" type="parTrans" cxnId="{843AEDFF-27BC-4CD1-9854-A7368B90F71A}">
      <dgm:prSet/>
      <dgm:spPr/>
      <dgm:t>
        <a:bodyPr/>
        <a:lstStyle/>
        <a:p>
          <a:endParaRPr lang="en-US"/>
        </a:p>
      </dgm:t>
    </dgm:pt>
    <dgm:pt modelId="{4CA4EA1B-34FE-49BC-8516-CD73C027FC5C}" type="sibTrans" cxnId="{843AEDFF-27BC-4CD1-9854-A7368B90F71A}">
      <dgm:prSet/>
      <dgm:spPr/>
      <dgm:t>
        <a:bodyPr/>
        <a:lstStyle/>
        <a:p>
          <a:endParaRPr lang="en-US"/>
        </a:p>
      </dgm:t>
    </dgm:pt>
    <dgm:pt modelId="{5EC53691-7669-4385-966F-42AD98EE2C60}">
      <dgm:prSet/>
      <dgm:spPr/>
      <dgm:t>
        <a:bodyPr/>
        <a:lstStyle/>
        <a:p>
          <a:r>
            <a:rPr lang="de-DE" b="0" i="0" dirty="0"/>
            <a:t>Erweiterung auf neue Sektoren wie Schifffahrt und Gebäude</a:t>
          </a:r>
          <a:endParaRPr lang="en-US" dirty="0"/>
        </a:p>
      </dgm:t>
    </dgm:pt>
    <dgm:pt modelId="{DB35AB56-4942-4244-9B05-0EF7252E44E6}" type="parTrans" cxnId="{013384F7-CC4C-4502-B7B2-FC9D3D476ADD}">
      <dgm:prSet/>
      <dgm:spPr/>
      <dgm:t>
        <a:bodyPr/>
        <a:lstStyle/>
        <a:p>
          <a:endParaRPr lang="en-US"/>
        </a:p>
      </dgm:t>
    </dgm:pt>
    <dgm:pt modelId="{E73031E2-28DA-4AD7-BD15-0DCCC8B75B6D}" type="sibTrans" cxnId="{013384F7-CC4C-4502-B7B2-FC9D3D476ADD}">
      <dgm:prSet/>
      <dgm:spPr/>
      <dgm:t>
        <a:bodyPr/>
        <a:lstStyle/>
        <a:p>
          <a:endParaRPr lang="en-US"/>
        </a:p>
      </dgm:t>
    </dgm:pt>
    <dgm:pt modelId="{A4799BC0-14A1-439F-8840-CDB5C44B435E}" type="pres">
      <dgm:prSet presAssocID="{2A42957A-B28F-4A86-B38E-1E13D5E1D5D0}" presName="root" presStyleCnt="0">
        <dgm:presLayoutVars>
          <dgm:dir/>
          <dgm:resizeHandles val="exact"/>
        </dgm:presLayoutVars>
      </dgm:prSet>
      <dgm:spPr/>
    </dgm:pt>
    <dgm:pt modelId="{B62D0C3B-0A81-408E-843F-E2AECC5F154F}" type="pres">
      <dgm:prSet presAssocID="{F78E08C1-6B53-4C2F-B330-04E70077E643}" presName="compNode" presStyleCnt="0"/>
      <dgm:spPr/>
    </dgm:pt>
    <dgm:pt modelId="{DD9F4174-FE07-4192-B08C-486EDA004B81}" type="pres">
      <dgm:prSet presAssocID="{F78E08C1-6B53-4C2F-B330-04E70077E643}" presName="bgRect" presStyleLbl="bgShp" presStyleIdx="0" presStyleCnt="3"/>
      <dgm:spPr/>
    </dgm:pt>
    <dgm:pt modelId="{E3221A25-637E-425B-B84F-24C980502FFE}" type="pres">
      <dgm:prSet presAssocID="{F78E08C1-6B53-4C2F-B330-04E70077E64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olltreffer"/>
        </a:ext>
      </dgm:extLst>
    </dgm:pt>
    <dgm:pt modelId="{5CAB4F07-D6E0-423F-9143-C7B52AC2F758}" type="pres">
      <dgm:prSet presAssocID="{F78E08C1-6B53-4C2F-B330-04E70077E643}" presName="spaceRect" presStyleCnt="0"/>
      <dgm:spPr/>
    </dgm:pt>
    <dgm:pt modelId="{C3C456D7-19A4-4369-9659-52CA4DD22C78}" type="pres">
      <dgm:prSet presAssocID="{F78E08C1-6B53-4C2F-B330-04E70077E643}" presName="parTx" presStyleLbl="revTx" presStyleIdx="0" presStyleCnt="6">
        <dgm:presLayoutVars>
          <dgm:chMax val="0"/>
          <dgm:chPref val="0"/>
        </dgm:presLayoutVars>
      </dgm:prSet>
      <dgm:spPr/>
    </dgm:pt>
    <dgm:pt modelId="{1A1941F7-4281-476B-A3CF-8E4AE27445CC}" type="pres">
      <dgm:prSet presAssocID="{F78E08C1-6B53-4C2F-B330-04E70077E643}" presName="desTx" presStyleLbl="revTx" presStyleIdx="1" presStyleCnt="6">
        <dgm:presLayoutVars/>
      </dgm:prSet>
      <dgm:spPr/>
    </dgm:pt>
    <dgm:pt modelId="{33AAC863-E12F-4604-A363-C30B0E6DDFB3}" type="pres">
      <dgm:prSet presAssocID="{0AAE2E14-A80C-422E-8B4D-E0BA9B2226AB}" presName="sibTrans" presStyleCnt="0"/>
      <dgm:spPr/>
    </dgm:pt>
    <dgm:pt modelId="{DA8F5C18-377A-4496-BEE1-FCA85FA7DE8A}" type="pres">
      <dgm:prSet presAssocID="{45648905-9F0D-4ABA-97BA-CECCDF614BD5}" presName="compNode" presStyleCnt="0"/>
      <dgm:spPr/>
    </dgm:pt>
    <dgm:pt modelId="{DF9C8249-BA5A-4B90-90AF-539188EB0EBA}" type="pres">
      <dgm:prSet presAssocID="{45648905-9F0D-4ABA-97BA-CECCDF614BD5}" presName="bgRect" presStyleLbl="bgShp" presStyleIdx="1" presStyleCnt="3"/>
      <dgm:spPr/>
    </dgm:pt>
    <dgm:pt modelId="{75688ED0-901B-4435-AFC5-F45CC11670E4}" type="pres">
      <dgm:prSet presAssocID="{45648905-9F0D-4ABA-97BA-CECCDF614BD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chlag"/>
        </a:ext>
      </dgm:extLst>
    </dgm:pt>
    <dgm:pt modelId="{B268E882-8B89-4B6A-80F7-5EEEA2669DA8}" type="pres">
      <dgm:prSet presAssocID="{45648905-9F0D-4ABA-97BA-CECCDF614BD5}" presName="spaceRect" presStyleCnt="0"/>
      <dgm:spPr/>
    </dgm:pt>
    <dgm:pt modelId="{6A86841C-3397-4E20-BD6C-C85234574FF8}" type="pres">
      <dgm:prSet presAssocID="{45648905-9F0D-4ABA-97BA-CECCDF614BD5}" presName="parTx" presStyleLbl="revTx" presStyleIdx="2" presStyleCnt="6">
        <dgm:presLayoutVars>
          <dgm:chMax val="0"/>
          <dgm:chPref val="0"/>
        </dgm:presLayoutVars>
      </dgm:prSet>
      <dgm:spPr/>
    </dgm:pt>
    <dgm:pt modelId="{5304EBE9-47F3-4F50-BF29-C2474FFC317D}" type="pres">
      <dgm:prSet presAssocID="{45648905-9F0D-4ABA-97BA-CECCDF614BD5}" presName="desTx" presStyleLbl="revTx" presStyleIdx="3" presStyleCnt="6">
        <dgm:presLayoutVars/>
      </dgm:prSet>
      <dgm:spPr/>
    </dgm:pt>
    <dgm:pt modelId="{9DDA3F96-75BB-4532-820D-BADEB14ECFFF}" type="pres">
      <dgm:prSet presAssocID="{FC258C94-C6D1-4ED8-8A43-443DC269B8F7}" presName="sibTrans" presStyleCnt="0"/>
      <dgm:spPr/>
    </dgm:pt>
    <dgm:pt modelId="{9C5758BB-26AB-49A4-BCDB-7B5520567F37}" type="pres">
      <dgm:prSet presAssocID="{E7F3DB91-753C-4704-8721-024E554FEAE6}" presName="compNode" presStyleCnt="0"/>
      <dgm:spPr/>
    </dgm:pt>
    <dgm:pt modelId="{D72DA99A-EEEB-47D3-AA84-2AAE48B3676A}" type="pres">
      <dgm:prSet presAssocID="{E7F3DB91-753C-4704-8721-024E554FEAE6}" presName="bgRect" presStyleLbl="bgShp" presStyleIdx="2" presStyleCnt="3"/>
      <dgm:spPr/>
    </dgm:pt>
    <dgm:pt modelId="{AE13D7A4-FF26-4719-8F51-D34C4A48359D}" type="pres">
      <dgm:prSet presAssocID="{E7F3DB91-753C-4704-8721-024E554FEAE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arm scene"/>
        </a:ext>
      </dgm:extLst>
    </dgm:pt>
    <dgm:pt modelId="{5A276DFA-ACAA-4C72-8A7E-4585D571A8E3}" type="pres">
      <dgm:prSet presAssocID="{E7F3DB91-753C-4704-8721-024E554FEAE6}" presName="spaceRect" presStyleCnt="0"/>
      <dgm:spPr/>
    </dgm:pt>
    <dgm:pt modelId="{E4C25C5F-3DAF-4DE1-B284-0F9705F1B7A1}" type="pres">
      <dgm:prSet presAssocID="{E7F3DB91-753C-4704-8721-024E554FEAE6}" presName="parTx" presStyleLbl="revTx" presStyleIdx="4" presStyleCnt="6">
        <dgm:presLayoutVars>
          <dgm:chMax val="0"/>
          <dgm:chPref val="0"/>
        </dgm:presLayoutVars>
      </dgm:prSet>
      <dgm:spPr/>
    </dgm:pt>
    <dgm:pt modelId="{09641A06-36CD-4348-953A-5CD8F07A4D93}" type="pres">
      <dgm:prSet presAssocID="{E7F3DB91-753C-4704-8721-024E554FEAE6}" presName="desTx" presStyleLbl="revTx" presStyleIdx="5" presStyleCnt="6">
        <dgm:presLayoutVars/>
      </dgm:prSet>
      <dgm:spPr/>
    </dgm:pt>
  </dgm:ptLst>
  <dgm:cxnLst>
    <dgm:cxn modelId="{D173C60C-6244-42FE-B15E-F83521C75F79}" srcId="{2A42957A-B28F-4A86-B38E-1E13D5E1D5D0}" destId="{E7F3DB91-753C-4704-8721-024E554FEAE6}" srcOrd="2" destOrd="0" parTransId="{B6F0B9BF-5C48-4B86-8EDD-59B34D2B190C}" sibTransId="{00523BF6-9C17-46CA-ADF9-52B612652F68}"/>
    <dgm:cxn modelId="{E8D7FD0C-506F-4157-BFBE-E5D1DDFCAC00}" type="presOf" srcId="{11DDD6B6-6B65-4772-9FF1-DF0F13137F9E}" destId="{5304EBE9-47F3-4F50-BF29-C2474FFC317D}" srcOrd="0" destOrd="1" presId="urn:microsoft.com/office/officeart/2018/2/layout/IconVerticalSolidList"/>
    <dgm:cxn modelId="{ADABD813-844C-494A-81D8-A53E2EFE81EA}" type="presOf" srcId="{E7F3DB91-753C-4704-8721-024E554FEAE6}" destId="{E4C25C5F-3DAF-4DE1-B284-0F9705F1B7A1}" srcOrd="0" destOrd="0" presId="urn:microsoft.com/office/officeart/2018/2/layout/IconVerticalSolidList"/>
    <dgm:cxn modelId="{41DD521A-E9D5-4268-A431-7FD3B76DF91D}" type="presOf" srcId="{90B723C3-7169-4782-9EC8-8074760FB681}" destId="{09641A06-36CD-4348-953A-5CD8F07A4D93}" srcOrd="0" destOrd="0" presId="urn:microsoft.com/office/officeart/2018/2/layout/IconVerticalSolidList"/>
    <dgm:cxn modelId="{70DDAA26-A04E-4D9C-8DD0-CAA8F0C07315}" srcId="{2A42957A-B28F-4A86-B38E-1E13D5E1D5D0}" destId="{45648905-9F0D-4ABA-97BA-CECCDF614BD5}" srcOrd="1" destOrd="0" parTransId="{5B5BE620-79CB-4A4D-9FCA-FDD562AB2774}" sibTransId="{FC258C94-C6D1-4ED8-8A43-443DC269B8F7}"/>
    <dgm:cxn modelId="{3BD00B33-B45F-42BD-85CD-0D7BCE45AF5F}" srcId="{F78E08C1-6B53-4C2F-B330-04E70077E643}" destId="{15DC8002-2C1D-4623-A9EC-8538E0B49902}" srcOrd="0" destOrd="0" parTransId="{A392E001-C016-41DC-A33F-AC788EE1F793}" sibTransId="{916369CD-ADB9-45AC-9C5D-00BCD4DD6F4D}"/>
    <dgm:cxn modelId="{DCB50B3E-EE25-48C0-B7E4-80B2A745E6BE}" srcId="{2A42957A-B28F-4A86-B38E-1E13D5E1D5D0}" destId="{F78E08C1-6B53-4C2F-B330-04E70077E643}" srcOrd="0" destOrd="0" parTransId="{49948D23-CCB9-44DC-82E6-6707B2321B84}" sibTransId="{0AAE2E14-A80C-422E-8B4D-E0BA9B2226AB}"/>
    <dgm:cxn modelId="{36063D69-E9EB-4389-B9FF-360AC9BCD720}" srcId="{45648905-9F0D-4ABA-97BA-CECCDF614BD5}" destId="{11DDD6B6-6B65-4772-9FF1-DF0F13137F9E}" srcOrd="1" destOrd="0" parTransId="{D116CE00-2F0D-4A01-B3A7-78A7A6858E57}" sibTransId="{F5FECDD4-7966-4E97-8A49-5B24CB1CCA9B}"/>
    <dgm:cxn modelId="{5AA7FA49-0BE5-4D7B-A9A9-9947B28A9E62}" type="presOf" srcId="{45648905-9F0D-4ABA-97BA-CECCDF614BD5}" destId="{6A86841C-3397-4E20-BD6C-C85234574FF8}" srcOrd="0" destOrd="0" presId="urn:microsoft.com/office/officeart/2018/2/layout/IconVerticalSolidList"/>
    <dgm:cxn modelId="{49323E96-9EB2-47F3-8ABA-061F1056182E}" srcId="{45648905-9F0D-4ABA-97BA-CECCDF614BD5}" destId="{F869184F-1F9D-48BB-B4E5-849979873FDD}" srcOrd="0" destOrd="0" parTransId="{7C22F814-F89D-4838-A0B3-298BACEFE347}" sibTransId="{6E973210-59CF-4EDD-B544-703707752FBC}"/>
    <dgm:cxn modelId="{DF59F3B2-DA55-4CE3-9797-487D1801A2BA}" type="presOf" srcId="{15DC8002-2C1D-4623-A9EC-8538E0B49902}" destId="{1A1941F7-4281-476B-A3CF-8E4AE27445CC}" srcOrd="0" destOrd="0" presId="urn:microsoft.com/office/officeart/2018/2/layout/IconVerticalSolidList"/>
    <dgm:cxn modelId="{1069A5BA-884D-4E4E-998C-4D09635EDF38}" srcId="{F78E08C1-6B53-4C2F-B330-04E70077E643}" destId="{9F6FFF6D-2F5B-4B6B-8189-77C00EAB8F81}" srcOrd="1" destOrd="0" parTransId="{84EFB7A6-4084-48DA-8A16-4A52C2ED6005}" sibTransId="{82AABA10-45EA-4DFF-B64B-7DCF9E874E51}"/>
    <dgm:cxn modelId="{5D983FC2-A731-4103-9E79-7268DCEBC34E}" type="presOf" srcId="{F78E08C1-6B53-4C2F-B330-04E70077E643}" destId="{C3C456D7-19A4-4369-9659-52CA4DD22C78}" srcOrd="0" destOrd="0" presId="urn:microsoft.com/office/officeart/2018/2/layout/IconVerticalSolidList"/>
    <dgm:cxn modelId="{70DD1AEE-0950-4D13-8E4F-5CF55570CCB0}" type="presOf" srcId="{F869184F-1F9D-48BB-B4E5-849979873FDD}" destId="{5304EBE9-47F3-4F50-BF29-C2474FFC317D}" srcOrd="0" destOrd="0" presId="urn:microsoft.com/office/officeart/2018/2/layout/IconVerticalSolidList"/>
    <dgm:cxn modelId="{8FF415F2-0540-411D-8914-1560E476C7FA}" type="presOf" srcId="{5EC53691-7669-4385-966F-42AD98EE2C60}" destId="{09641A06-36CD-4348-953A-5CD8F07A4D93}" srcOrd="0" destOrd="1" presId="urn:microsoft.com/office/officeart/2018/2/layout/IconVerticalSolidList"/>
    <dgm:cxn modelId="{013384F7-CC4C-4502-B7B2-FC9D3D476ADD}" srcId="{E7F3DB91-753C-4704-8721-024E554FEAE6}" destId="{5EC53691-7669-4385-966F-42AD98EE2C60}" srcOrd="1" destOrd="0" parTransId="{DB35AB56-4942-4244-9B05-0EF7252E44E6}" sibTransId="{E73031E2-28DA-4AD7-BD15-0DCCC8B75B6D}"/>
    <dgm:cxn modelId="{B4A066F9-9BEA-42B7-9EAC-05BBDA29BA9E}" type="presOf" srcId="{9F6FFF6D-2F5B-4B6B-8189-77C00EAB8F81}" destId="{1A1941F7-4281-476B-A3CF-8E4AE27445CC}" srcOrd="0" destOrd="1" presId="urn:microsoft.com/office/officeart/2018/2/layout/IconVerticalSolidList"/>
    <dgm:cxn modelId="{3A72E0FF-D806-4DC4-80EA-EEC295659383}" type="presOf" srcId="{2A42957A-B28F-4A86-B38E-1E13D5E1D5D0}" destId="{A4799BC0-14A1-439F-8840-CDB5C44B435E}" srcOrd="0" destOrd="0" presId="urn:microsoft.com/office/officeart/2018/2/layout/IconVerticalSolidList"/>
    <dgm:cxn modelId="{843AEDFF-27BC-4CD1-9854-A7368B90F71A}" srcId="{E7F3DB91-753C-4704-8721-024E554FEAE6}" destId="{90B723C3-7169-4782-9EC8-8074760FB681}" srcOrd="0" destOrd="0" parTransId="{9C277F7E-5343-49D4-A1EB-E144BBE9AF8D}" sibTransId="{4CA4EA1B-34FE-49BC-8516-CD73C027FC5C}"/>
    <dgm:cxn modelId="{B8DE0F8D-54A6-41D1-ADBE-AB97C7264A54}" type="presParOf" srcId="{A4799BC0-14A1-439F-8840-CDB5C44B435E}" destId="{B62D0C3B-0A81-408E-843F-E2AECC5F154F}" srcOrd="0" destOrd="0" presId="urn:microsoft.com/office/officeart/2018/2/layout/IconVerticalSolidList"/>
    <dgm:cxn modelId="{830FA79B-760F-49F5-830B-3CC5D8C945CE}" type="presParOf" srcId="{B62D0C3B-0A81-408E-843F-E2AECC5F154F}" destId="{DD9F4174-FE07-4192-B08C-486EDA004B81}" srcOrd="0" destOrd="0" presId="urn:microsoft.com/office/officeart/2018/2/layout/IconVerticalSolidList"/>
    <dgm:cxn modelId="{F50F1D50-A98D-4265-815C-5ACC3D2C014E}" type="presParOf" srcId="{B62D0C3B-0A81-408E-843F-E2AECC5F154F}" destId="{E3221A25-637E-425B-B84F-24C980502FFE}" srcOrd="1" destOrd="0" presId="urn:microsoft.com/office/officeart/2018/2/layout/IconVerticalSolidList"/>
    <dgm:cxn modelId="{B80D8359-B96C-400A-AA19-89DD257B6A87}" type="presParOf" srcId="{B62D0C3B-0A81-408E-843F-E2AECC5F154F}" destId="{5CAB4F07-D6E0-423F-9143-C7B52AC2F758}" srcOrd="2" destOrd="0" presId="urn:microsoft.com/office/officeart/2018/2/layout/IconVerticalSolidList"/>
    <dgm:cxn modelId="{4AB5AA2F-7DAC-40DC-BFAF-E7064E5D2C3E}" type="presParOf" srcId="{B62D0C3B-0A81-408E-843F-E2AECC5F154F}" destId="{C3C456D7-19A4-4369-9659-52CA4DD22C78}" srcOrd="3" destOrd="0" presId="urn:microsoft.com/office/officeart/2018/2/layout/IconVerticalSolidList"/>
    <dgm:cxn modelId="{1DED800D-4A4D-414C-9977-89A8E0D68AAE}" type="presParOf" srcId="{B62D0C3B-0A81-408E-843F-E2AECC5F154F}" destId="{1A1941F7-4281-476B-A3CF-8E4AE27445CC}" srcOrd="4" destOrd="0" presId="urn:microsoft.com/office/officeart/2018/2/layout/IconVerticalSolidList"/>
    <dgm:cxn modelId="{55D34CEA-7CF1-41DB-BC92-917FC1384199}" type="presParOf" srcId="{A4799BC0-14A1-439F-8840-CDB5C44B435E}" destId="{33AAC863-E12F-4604-A363-C30B0E6DDFB3}" srcOrd="1" destOrd="0" presId="urn:microsoft.com/office/officeart/2018/2/layout/IconVerticalSolidList"/>
    <dgm:cxn modelId="{E8842552-3734-42E4-B7FA-C4DA8DAFFC59}" type="presParOf" srcId="{A4799BC0-14A1-439F-8840-CDB5C44B435E}" destId="{DA8F5C18-377A-4496-BEE1-FCA85FA7DE8A}" srcOrd="2" destOrd="0" presId="urn:microsoft.com/office/officeart/2018/2/layout/IconVerticalSolidList"/>
    <dgm:cxn modelId="{8D32EC3C-0D5E-4DED-84FC-0181A9EB90A0}" type="presParOf" srcId="{DA8F5C18-377A-4496-BEE1-FCA85FA7DE8A}" destId="{DF9C8249-BA5A-4B90-90AF-539188EB0EBA}" srcOrd="0" destOrd="0" presId="urn:microsoft.com/office/officeart/2018/2/layout/IconVerticalSolidList"/>
    <dgm:cxn modelId="{39D97D28-CF20-4745-83FB-7C3DF9969DC2}" type="presParOf" srcId="{DA8F5C18-377A-4496-BEE1-FCA85FA7DE8A}" destId="{75688ED0-901B-4435-AFC5-F45CC11670E4}" srcOrd="1" destOrd="0" presId="urn:microsoft.com/office/officeart/2018/2/layout/IconVerticalSolidList"/>
    <dgm:cxn modelId="{95068279-0FFF-46F8-BE61-7FB5EB1BFC2B}" type="presParOf" srcId="{DA8F5C18-377A-4496-BEE1-FCA85FA7DE8A}" destId="{B268E882-8B89-4B6A-80F7-5EEEA2669DA8}" srcOrd="2" destOrd="0" presId="urn:microsoft.com/office/officeart/2018/2/layout/IconVerticalSolidList"/>
    <dgm:cxn modelId="{51FAE0EF-81FF-4FDE-8BED-CDA94B0F7DDF}" type="presParOf" srcId="{DA8F5C18-377A-4496-BEE1-FCA85FA7DE8A}" destId="{6A86841C-3397-4E20-BD6C-C85234574FF8}" srcOrd="3" destOrd="0" presId="urn:microsoft.com/office/officeart/2018/2/layout/IconVerticalSolidList"/>
    <dgm:cxn modelId="{687596B9-7454-4336-BE74-4F8FE860B2D0}" type="presParOf" srcId="{DA8F5C18-377A-4496-BEE1-FCA85FA7DE8A}" destId="{5304EBE9-47F3-4F50-BF29-C2474FFC317D}" srcOrd="4" destOrd="0" presId="urn:microsoft.com/office/officeart/2018/2/layout/IconVerticalSolidList"/>
    <dgm:cxn modelId="{B964627E-6801-4F5F-B9FB-4B992D9AD270}" type="presParOf" srcId="{A4799BC0-14A1-439F-8840-CDB5C44B435E}" destId="{9DDA3F96-75BB-4532-820D-BADEB14ECFFF}" srcOrd="3" destOrd="0" presId="urn:microsoft.com/office/officeart/2018/2/layout/IconVerticalSolidList"/>
    <dgm:cxn modelId="{F86D6797-A311-4ED4-B91A-F14AE60B7CAD}" type="presParOf" srcId="{A4799BC0-14A1-439F-8840-CDB5C44B435E}" destId="{9C5758BB-26AB-49A4-BCDB-7B5520567F37}" srcOrd="4" destOrd="0" presId="urn:microsoft.com/office/officeart/2018/2/layout/IconVerticalSolidList"/>
    <dgm:cxn modelId="{BA15598F-0100-4815-B0FE-F033C3D1CCCD}" type="presParOf" srcId="{9C5758BB-26AB-49A4-BCDB-7B5520567F37}" destId="{D72DA99A-EEEB-47D3-AA84-2AAE48B3676A}" srcOrd="0" destOrd="0" presId="urn:microsoft.com/office/officeart/2018/2/layout/IconVerticalSolidList"/>
    <dgm:cxn modelId="{CE113F0E-D35A-4583-A992-E4E995A5FAED}" type="presParOf" srcId="{9C5758BB-26AB-49A4-BCDB-7B5520567F37}" destId="{AE13D7A4-FF26-4719-8F51-D34C4A48359D}" srcOrd="1" destOrd="0" presId="urn:microsoft.com/office/officeart/2018/2/layout/IconVerticalSolidList"/>
    <dgm:cxn modelId="{837E6BA1-A1E3-4D03-ACBA-CF075B5EEF88}" type="presParOf" srcId="{9C5758BB-26AB-49A4-BCDB-7B5520567F37}" destId="{5A276DFA-ACAA-4C72-8A7E-4585D571A8E3}" srcOrd="2" destOrd="0" presId="urn:microsoft.com/office/officeart/2018/2/layout/IconVerticalSolidList"/>
    <dgm:cxn modelId="{2B479AB5-99F1-4544-82CC-627B7A515F41}" type="presParOf" srcId="{9C5758BB-26AB-49A4-BCDB-7B5520567F37}" destId="{E4C25C5F-3DAF-4DE1-B284-0F9705F1B7A1}" srcOrd="3" destOrd="0" presId="urn:microsoft.com/office/officeart/2018/2/layout/IconVerticalSolidList"/>
    <dgm:cxn modelId="{04FA8155-8DA0-4747-8B05-336784A79BC2}" type="presParOf" srcId="{9C5758BB-26AB-49A4-BCDB-7B5520567F37}" destId="{09641A06-36CD-4348-953A-5CD8F07A4D93}"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42957A-B28F-4A86-B38E-1E13D5E1D5D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78E08C1-6B53-4C2F-B330-04E70077E643}">
      <dgm:prSet/>
      <dgm:spPr/>
      <dgm:t>
        <a:bodyPr/>
        <a:lstStyle/>
        <a:p>
          <a:pPr>
            <a:lnSpc>
              <a:spcPct val="100000"/>
            </a:lnSpc>
          </a:pPr>
          <a:r>
            <a:rPr lang="de-DE" b="1" i="0" dirty="0"/>
            <a:t>Ziele</a:t>
          </a:r>
          <a:r>
            <a:rPr lang="de-DE" b="0" i="0" dirty="0"/>
            <a:t>:</a:t>
          </a:r>
          <a:endParaRPr lang="en-US" dirty="0"/>
        </a:p>
      </dgm:t>
    </dgm:pt>
    <dgm:pt modelId="{49948D23-CCB9-44DC-82E6-6707B2321B84}" type="parTrans" cxnId="{DCB50B3E-EE25-48C0-B7E4-80B2A745E6BE}">
      <dgm:prSet/>
      <dgm:spPr/>
      <dgm:t>
        <a:bodyPr/>
        <a:lstStyle/>
        <a:p>
          <a:endParaRPr lang="en-US"/>
        </a:p>
      </dgm:t>
    </dgm:pt>
    <dgm:pt modelId="{0AAE2E14-A80C-422E-8B4D-E0BA9B2226AB}" type="sibTrans" cxnId="{DCB50B3E-EE25-48C0-B7E4-80B2A745E6BE}">
      <dgm:prSet/>
      <dgm:spPr/>
      <dgm:t>
        <a:bodyPr/>
        <a:lstStyle/>
        <a:p>
          <a:endParaRPr lang="en-US"/>
        </a:p>
      </dgm:t>
    </dgm:pt>
    <dgm:pt modelId="{15DC8002-2C1D-4623-A9EC-8538E0B49902}">
      <dgm:prSet custT="1"/>
      <dgm:spPr/>
      <dgm:t>
        <a:bodyPr/>
        <a:lstStyle/>
        <a:p>
          <a:pPr>
            <a:lnSpc>
              <a:spcPct val="100000"/>
            </a:lnSpc>
          </a:pPr>
          <a:r>
            <a:rPr lang="de-DE" sz="1200" b="0" i="0" dirty="0">
              <a:solidFill>
                <a:srgbClr val="111111"/>
              </a:solidFill>
              <a:effectLst/>
              <a:latin typeface="-apple-system"/>
            </a:rPr>
            <a:t>Treibhausgasneutralität bis 2045: Deutschland strebt an, bis 2045 klimaneutral zu sein</a:t>
          </a:r>
        </a:p>
        <a:p>
          <a:pPr>
            <a:lnSpc>
              <a:spcPct val="100000"/>
            </a:lnSpc>
          </a:pPr>
          <a:r>
            <a:rPr lang="de-DE" sz="1200" b="1" i="0" dirty="0">
              <a:solidFill>
                <a:srgbClr val="111111"/>
              </a:solidFill>
              <a:effectLst/>
              <a:latin typeface="-apple-system"/>
            </a:rPr>
            <a:t>Reduktion der Treibhausgasemissionen um 65% bis 2030:</a:t>
          </a:r>
          <a:r>
            <a:rPr lang="de-DE" sz="1200" b="0" i="0" dirty="0">
              <a:solidFill>
                <a:srgbClr val="111111"/>
              </a:solidFill>
              <a:effectLst/>
              <a:latin typeface="-apple-system"/>
            </a:rPr>
            <a:t> Im Vergleich zu 1990 sollen die Emissionen bis 2030 um 65% gesenkt werden</a:t>
          </a:r>
        </a:p>
      </dgm:t>
    </dgm:pt>
    <dgm:pt modelId="{A392E001-C016-41DC-A33F-AC788EE1F793}" type="parTrans" cxnId="{3BD00B33-B45F-42BD-85CD-0D7BCE45AF5F}">
      <dgm:prSet/>
      <dgm:spPr/>
      <dgm:t>
        <a:bodyPr/>
        <a:lstStyle/>
        <a:p>
          <a:endParaRPr lang="en-US"/>
        </a:p>
      </dgm:t>
    </dgm:pt>
    <dgm:pt modelId="{916369CD-ADB9-45AC-9C5D-00BCD4DD6F4D}" type="sibTrans" cxnId="{3BD00B33-B45F-42BD-85CD-0D7BCE45AF5F}">
      <dgm:prSet/>
      <dgm:spPr/>
      <dgm:t>
        <a:bodyPr/>
        <a:lstStyle/>
        <a:p>
          <a:endParaRPr lang="en-US"/>
        </a:p>
      </dgm:t>
    </dgm:pt>
    <dgm:pt modelId="{45648905-9F0D-4ABA-97BA-CECCDF614BD5}">
      <dgm:prSet/>
      <dgm:spPr/>
      <dgm:t>
        <a:bodyPr/>
        <a:lstStyle/>
        <a:p>
          <a:pPr>
            <a:lnSpc>
              <a:spcPct val="100000"/>
            </a:lnSpc>
          </a:pPr>
          <a:r>
            <a:rPr lang="de-DE" b="1" i="0"/>
            <a:t>Strategien</a:t>
          </a:r>
          <a:r>
            <a:rPr lang="de-DE" b="0" i="0"/>
            <a:t>:</a:t>
          </a:r>
          <a:endParaRPr lang="en-US"/>
        </a:p>
      </dgm:t>
    </dgm:pt>
    <dgm:pt modelId="{5B5BE620-79CB-4A4D-9FCA-FDD562AB2774}" type="parTrans" cxnId="{70DDAA26-A04E-4D9C-8DD0-CAA8F0C07315}">
      <dgm:prSet/>
      <dgm:spPr/>
      <dgm:t>
        <a:bodyPr/>
        <a:lstStyle/>
        <a:p>
          <a:endParaRPr lang="en-US"/>
        </a:p>
      </dgm:t>
    </dgm:pt>
    <dgm:pt modelId="{FC258C94-C6D1-4ED8-8A43-443DC269B8F7}" type="sibTrans" cxnId="{70DDAA26-A04E-4D9C-8DD0-CAA8F0C07315}">
      <dgm:prSet/>
      <dgm:spPr/>
      <dgm:t>
        <a:bodyPr/>
        <a:lstStyle/>
        <a:p>
          <a:endParaRPr lang="en-US"/>
        </a:p>
      </dgm:t>
    </dgm:pt>
    <dgm:pt modelId="{F869184F-1F9D-48BB-B4E5-849979873FDD}">
      <dgm:prSet/>
      <dgm:spPr/>
      <dgm:t>
        <a:bodyPr/>
        <a:lstStyle/>
        <a:p>
          <a:pPr>
            <a:lnSpc>
              <a:spcPct val="100000"/>
            </a:lnSpc>
          </a:pPr>
          <a:r>
            <a:rPr lang="de-DE" b="1" i="0" dirty="0"/>
            <a:t>Energiewende:</a:t>
          </a:r>
          <a:r>
            <a:rPr lang="de-DE" b="0" i="0" dirty="0"/>
            <a:t> Förderung erneuerbarer Energien wie Wind- und Solarenergie, um den Anteil fossiler Brennstoffe zu reduzieren.</a:t>
          </a:r>
          <a:endParaRPr lang="en-US" dirty="0"/>
        </a:p>
      </dgm:t>
    </dgm:pt>
    <dgm:pt modelId="{7C22F814-F89D-4838-A0B3-298BACEFE347}" type="parTrans" cxnId="{49323E96-9EB2-47F3-8ABA-061F1056182E}">
      <dgm:prSet/>
      <dgm:spPr/>
      <dgm:t>
        <a:bodyPr/>
        <a:lstStyle/>
        <a:p>
          <a:endParaRPr lang="en-US"/>
        </a:p>
      </dgm:t>
    </dgm:pt>
    <dgm:pt modelId="{6E973210-59CF-4EDD-B544-703707752FBC}" type="sibTrans" cxnId="{49323E96-9EB2-47F3-8ABA-061F1056182E}">
      <dgm:prSet/>
      <dgm:spPr/>
      <dgm:t>
        <a:bodyPr/>
        <a:lstStyle/>
        <a:p>
          <a:endParaRPr lang="en-US"/>
        </a:p>
      </dgm:t>
    </dgm:pt>
    <dgm:pt modelId="{E7F3DB91-753C-4704-8721-024E554FEAE6}">
      <dgm:prSet/>
      <dgm:spPr/>
      <dgm:t>
        <a:bodyPr/>
        <a:lstStyle/>
        <a:p>
          <a:pPr>
            <a:lnSpc>
              <a:spcPct val="100000"/>
            </a:lnSpc>
          </a:pPr>
          <a:r>
            <a:rPr lang="de-DE" b="1" i="0" dirty="0"/>
            <a:t>Förderung: </a:t>
          </a:r>
          <a:endParaRPr lang="en-US" dirty="0"/>
        </a:p>
      </dgm:t>
    </dgm:pt>
    <dgm:pt modelId="{B6F0B9BF-5C48-4B86-8EDD-59B34D2B190C}" type="parTrans" cxnId="{D173C60C-6244-42FE-B15E-F83521C75F79}">
      <dgm:prSet/>
      <dgm:spPr/>
      <dgm:t>
        <a:bodyPr/>
        <a:lstStyle/>
        <a:p>
          <a:endParaRPr lang="en-US"/>
        </a:p>
      </dgm:t>
    </dgm:pt>
    <dgm:pt modelId="{00523BF6-9C17-46CA-ADF9-52B612652F68}" type="sibTrans" cxnId="{D173C60C-6244-42FE-B15E-F83521C75F79}">
      <dgm:prSet/>
      <dgm:spPr/>
      <dgm:t>
        <a:bodyPr/>
        <a:lstStyle/>
        <a:p>
          <a:endParaRPr lang="en-US"/>
        </a:p>
      </dgm:t>
    </dgm:pt>
    <dgm:pt modelId="{90B723C3-7169-4782-9EC8-8074760FB681}">
      <dgm:prSet/>
      <dgm:spPr/>
      <dgm:t>
        <a:bodyPr/>
        <a:lstStyle/>
        <a:p>
          <a:pPr>
            <a:lnSpc>
              <a:spcPct val="100000"/>
            </a:lnSpc>
            <a:buFont typeface="Arial" panose="020B0604020202020204" pitchFamily="34" charset="0"/>
            <a:buChar char="•"/>
          </a:pPr>
          <a:r>
            <a:rPr lang="de-DE" b="1" i="0" dirty="0"/>
            <a:t>Finanzielle Anreize</a:t>
          </a:r>
          <a:r>
            <a:rPr lang="de-DE" b="0" i="0" dirty="0"/>
            <a:t>: Einführung von Subventionen und Steuervergünstigungen für Unternehmen und Privatpersonen, die in erneuerbare Energien investieren oder energieeffiziente Technologien nutzen</a:t>
          </a:r>
        </a:p>
        <a:p>
          <a:pPr>
            <a:lnSpc>
              <a:spcPct val="100000"/>
            </a:lnSpc>
            <a:buFont typeface="Arial" panose="020B0604020202020204" pitchFamily="34" charset="0"/>
            <a:buChar char="•"/>
          </a:pPr>
          <a:r>
            <a:rPr lang="de-DE" b="1" i="0" dirty="0"/>
            <a:t>Öffentliche Infrastruktur</a:t>
          </a:r>
          <a:r>
            <a:rPr lang="de-DE" b="0" i="0" dirty="0"/>
            <a:t>: Investitionen in den Ausbau der öffentlichen Verkehrsmittel und der Ladeinfrastruktur</a:t>
          </a:r>
          <a:endParaRPr lang="en-US" dirty="0"/>
        </a:p>
      </dgm:t>
    </dgm:pt>
    <dgm:pt modelId="{9C277F7E-5343-49D4-A1EB-E144BBE9AF8D}" type="parTrans" cxnId="{843AEDFF-27BC-4CD1-9854-A7368B90F71A}">
      <dgm:prSet/>
      <dgm:spPr/>
      <dgm:t>
        <a:bodyPr/>
        <a:lstStyle/>
        <a:p>
          <a:endParaRPr lang="en-US"/>
        </a:p>
      </dgm:t>
    </dgm:pt>
    <dgm:pt modelId="{4CA4EA1B-34FE-49BC-8516-CD73C027FC5C}" type="sibTrans" cxnId="{843AEDFF-27BC-4CD1-9854-A7368B90F71A}">
      <dgm:prSet/>
      <dgm:spPr/>
      <dgm:t>
        <a:bodyPr/>
        <a:lstStyle/>
        <a:p>
          <a:endParaRPr lang="en-US"/>
        </a:p>
      </dgm:t>
    </dgm:pt>
    <dgm:pt modelId="{68D0AACB-9561-401B-A0E6-654EDC392775}">
      <dgm:prSet/>
      <dgm:spPr/>
      <dgm:t>
        <a:bodyPr/>
        <a:lstStyle/>
        <a:p>
          <a:pPr>
            <a:lnSpc>
              <a:spcPct val="100000"/>
            </a:lnSpc>
          </a:pPr>
          <a:r>
            <a:rPr lang="de-DE" b="1" i="0" dirty="0"/>
            <a:t>Klimaschutzprogramme:</a:t>
          </a:r>
          <a:r>
            <a:rPr lang="de-DE" b="0" i="0" dirty="0"/>
            <a:t> Umsetzung von Maßnahmen zur Energieeffizienz und zur Reduktion von Emissionen in verschiedenen Sektoren wie Verkehr, Industrie und Gebäude</a:t>
          </a:r>
        </a:p>
      </dgm:t>
    </dgm:pt>
    <dgm:pt modelId="{0D9F0F90-A33A-4551-804D-4F05A9657092}" type="parTrans" cxnId="{BC510BE2-F207-4A19-B1DD-C62A8FB6AEC8}">
      <dgm:prSet/>
      <dgm:spPr/>
      <dgm:t>
        <a:bodyPr/>
        <a:lstStyle/>
        <a:p>
          <a:endParaRPr lang="de-DE"/>
        </a:p>
      </dgm:t>
    </dgm:pt>
    <dgm:pt modelId="{6873A96B-5BBF-4B17-A7C9-160DF2C8CD5C}" type="sibTrans" cxnId="{BC510BE2-F207-4A19-B1DD-C62A8FB6AEC8}">
      <dgm:prSet/>
      <dgm:spPr/>
      <dgm:t>
        <a:bodyPr/>
        <a:lstStyle/>
        <a:p>
          <a:endParaRPr lang="de-DE"/>
        </a:p>
      </dgm:t>
    </dgm:pt>
    <dgm:pt modelId="{A4799BC0-14A1-439F-8840-CDB5C44B435E}" type="pres">
      <dgm:prSet presAssocID="{2A42957A-B28F-4A86-B38E-1E13D5E1D5D0}" presName="root" presStyleCnt="0">
        <dgm:presLayoutVars>
          <dgm:dir/>
          <dgm:resizeHandles val="exact"/>
        </dgm:presLayoutVars>
      </dgm:prSet>
      <dgm:spPr/>
    </dgm:pt>
    <dgm:pt modelId="{B62D0C3B-0A81-408E-843F-E2AECC5F154F}" type="pres">
      <dgm:prSet presAssocID="{F78E08C1-6B53-4C2F-B330-04E70077E643}" presName="compNode" presStyleCnt="0"/>
      <dgm:spPr/>
    </dgm:pt>
    <dgm:pt modelId="{DD9F4174-FE07-4192-B08C-486EDA004B81}" type="pres">
      <dgm:prSet presAssocID="{F78E08C1-6B53-4C2F-B330-04E70077E643}" presName="bgRect" presStyleLbl="bgShp" presStyleIdx="0" presStyleCnt="3"/>
      <dgm:spPr/>
    </dgm:pt>
    <dgm:pt modelId="{E3221A25-637E-425B-B84F-24C980502FFE}" type="pres">
      <dgm:prSet presAssocID="{F78E08C1-6B53-4C2F-B330-04E70077E64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olltreffer"/>
        </a:ext>
      </dgm:extLst>
    </dgm:pt>
    <dgm:pt modelId="{5CAB4F07-D6E0-423F-9143-C7B52AC2F758}" type="pres">
      <dgm:prSet presAssocID="{F78E08C1-6B53-4C2F-B330-04E70077E643}" presName="spaceRect" presStyleCnt="0"/>
      <dgm:spPr/>
    </dgm:pt>
    <dgm:pt modelId="{C3C456D7-19A4-4369-9659-52CA4DD22C78}" type="pres">
      <dgm:prSet presAssocID="{F78E08C1-6B53-4C2F-B330-04E70077E643}" presName="parTx" presStyleLbl="revTx" presStyleIdx="0" presStyleCnt="6">
        <dgm:presLayoutVars>
          <dgm:chMax val="0"/>
          <dgm:chPref val="0"/>
        </dgm:presLayoutVars>
      </dgm:prSet>
      <dgm:spPr/>
    </dgm:pt>
    <dgm:pt modelId="{1A1941F7-4281-476B-A3CF-8E4AE27445CC}" type="pres">
      <dgm:prSet presAssocID="{F78E08C1-6B53-4C2F-B330-04E70077E643}" presName="desTx" presStyleLbl="revTx" presStyleIdx="1" presStyleCnt="6">
        <dgm:presLayoutVars/>
      </dgm:prSet>
      <dgm:spPr/>
    </dgm:pt>
    <dgm:pt modelId="{33AAC863-E12F-4604-A363-C30B0E6DDFB3}" type="pres">
      <dgm:prSet presAssocID="{0AAE2E14-A80C-422E-8B4D-E0BA9B2226AB}" presName="sibTrans" presStyleCnt="0"/>
      <dgm:spPr/>
    </dgm:pt>
    <dgm:pt modelId="{DA8F5C18-377A-4496-BEE1-FCA85FA7DE8A}" type="pres">
      <dgm:prSet presAssocID="{45648905-9F0D-4ABA-97BA-CECCDF614BD5}" presName="compNode" presStyleCnt="0"/>
      <dgm:spPr/>
    </dgm:pt>
    <dgm:pt modelId="{DF9C8249-BA5A-4B90-90AF-539188EB0EBA}" type="pres">
      <dgm:prSet presAssocID="{45648905-9F0D-4ABA-97BA-CECCDF614BD5}" presName="bgRect" presStyleLbl="bgShp" presStyleIdx="1" presStyleCnt="3"/>
      <dgm:spPr/>
    </dgm:pt>
    <dgm:pt modelId="{75688ED0-901B-4435-AFC5-F45CC11670E4}" type="pres">
      <dgm:prSet presAssocID="{45648905-9F0D-4ABA-97BA-CECCDF614BD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chlag"/>
        </a:ext>
      </dgm:extLst>
    </dgm:pt>
    <dgm:pt modelId="{B268E882-8B89-4B6A-80F7-5EEEA2669DA8}" type="pres">
      <dgm:prSet presAssocID="{45648905-9F0D-4ABA-97BA-CECCDF614BD5}" presName="spaceRect" presStyleCnt="0"/>
      <dgm:spPr/>
    </dgm:pt>
    <dgm:pt modelId="{6A86841C-3397-4E20-BD6C-C85234574FF8}" type="pres">
      <dgm:prSet presAssocID="{45648905-9F0D-4ABA-97BA-CECCDF614BD5}" presName="parTx" presStyleLbl="revTx" presStyleIdx="2" presStyleCnt="6">
        <dgm:presLayoutVars>
          <dgm:chMax val="0"/>
          <dgm:chPref val="0"/>
        </dgm:presLayoutVars>
      </dgm:prSet>
      <dgm:spPr/>
    </dgm:pt>
    <dgm:pt modelId="{5304EBE9-47F3-4F50-BF29-C2474FFC317D}" type="pres">
      <dgm:prSet presAssocID="{45648905-9F0D-4ABA-97BA-CECCDF614BD5}" presName="desTx" presStyleLbl="revTx" presStyleIdx="3" presStyleCnt="6">
        <dgm:presLayoutVars/>
      </dgm:prSet>
      <dgm:spPr/>
    </dgm:pt>
    <dgm:pt modelId="{9DDA3F96-75BB-4532-820D-BADEB14ECFFF}" type="pres">
      <dgm:prSet presAssocID="{FC258C94-C6D1-4ED8-8A43-443DC269B8F7}" presName="sibTrans" presStyleCnt="0"/>
      <dgm:spPr/>
    </dgm:pt>
    <dgm:pt modelId="{9C5758BB-26AB-49A4-BCDB-7B5520567F37}" type="pres">
      <dgm:prSet presAssocID="{E7F3DB91-753C-4704-8721-024E554FEAE6}" presName="compNode" presStyleCnt="0"/>
      <dgm:spPr/>
    </dgm:pt>
    <dgm:pt modelId="{D72DA99A-EEEB-47D3-AA84-2AAE48B3676A}" type="pres">
      <dgm:prSet presAssocID="{E7F3DB91-753C-4704-8721-024E554FEAE6}" presName="bgRect" presStyleLbl="bgShp" presStyleIdx="2" presStyleCnt="3"/>
      <dgm:spPr/>
    </dgm:pt>
    <dgm:pt modelId="{AE13D7A4-FF26-4719-8F51-D34C4A48359D}" type="pres">
      <dgm:prSet presAssocID="{E7F3DB91-753C-4704-8721-024E554FEAE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arm scene"/>
        </a:ext>
      </dgm:extLst>
    </dgm:pt>
    <dgm:pt modelId="{5A276DFA-ACAA-4C72-8A7E-4585D571A8E3}" type="pres">
      <dgm:prSet presAssocID="{E7F3DB91-753C-4704-8721-024E554FEAE6}" presName="spaceRect" presStyleCnt="0"/>
      <dgm:spPr/>
    </dgm:pt>
    <dgm:pt modelId="{E4C25C5F-3DAF-4DE1-B284-0F9705F1B7A1}" type="pres">
      <dgm:prSet presAssocID="{E7F3DB91-753C-4704-8721-024E554FEAE6}" presName="parTx" presStyleLbl="revTx" presStyleIdx="4" presStyleCnt="6">
        <dgm:presLayoutVars>
          <dgm:chMax val="0"/>
          <dgm:chPref val="0"/>
        </dgm:presLayoutVars>
      </dgm:prSet>
      <dgm:spPr/>
    </dgm:pt>
    <dgm:pt modelId="{09641A06-36CD-4348-953A-5CD8F07A4D93}" type="pres">
      <dgm:prSet presAssocID="{E7F3DB91-753C-4704-8721-024E554FEAE6}" presName="desTx" presStyleLbl="revTx" presStyleIdx="5" presStyleCnt="6">
        <dgm:presLayoutVars/>
      </dgm:prSet>
      <dgm:spPr/>
    </dgm:pt>
  </dgm:ptLst>
  <dgm:cxnLst>
    <dgm:cxn modelId="{D173C60C-6244-42FE-B15E-F83521C75F79}" srcId="{2A42957A-B28F-4A86-B38E-1E13D5E1D5D0}" destId="{E7F3DB91-753C-4704-8721-024E554FEAE6}" srcOrd="2" destOrd="0" parTransId="{B6F0B9BF-5C48-4B86-8EDD-59B34D2B190C}" sibTransId="{00523BF6-9C17-46CA-ADF9-52B612652F68}"/>
    <dgm:cxn modelId="{ADABD813-844C-494A-81D8-A53E2EFE81EA}" type="presOf" srcId="{E7F3DB91-753C-4704-8721-024E554FEAE6}" destId="{E4C25C5F-3DAF-4DE1-B284-0F9705F1B7A1}" srcOrd="0" destOrd="0" presId="urn:microsoft.com/office/officeart/2018/2/layout/IconVerticalSolidList"/>
    <dgm:cxn modelId="{41DD521A-E9D5-4268-A431-7FD3B76DF91D}" type="presOf" srcId="{90B723C3-7169-4782-9EC8-8074760FB681}" destId="{09641A06-36CD-4348-953A-5CD8F07A4D93}" srcOrd="0" destOrd="0" presId="urn:microsoft.com/office/officeart/2018/2/layout/IconVerticalSolidList"/>
    <dgm:cxn modelId="{70DDAA26-A04E-4D9C-8DD0-CAA8F0C07315}" srcId="{2A42957A-B28F-4A86-B38E-1E13D5E1D5D0}" destId="{45648905-9F0D-4ABA-97BA-CECCDF614BD5}" srcOrd="1" destOrd="0" parTransId="{5B5BE620-79CB-4A4D-9FCA-FDD562AB2774}" sibTransId="{FC258C94-C6D1-4ED8-8A43-443DC269B8F7}"/>
    <dgm:cxn modelId="{3BD00B33-B45F-42BD-85CD-0D7BCE45AF5F}" srcId="{F78E08C1-6B53-4C2F-B330-04E70077E643}" destId="{15DC8002-2C1D-4623-A9EC-8538E0B49902}" srcOrd="0" destOrd="0" parTransId="{A392E001-C016-41DC-A33F-AC788EE1F793}" sibTransId="{916369CD-ADB9-45AC-9C5D-00BCD4DD6F4D}"/>
    <dgm:cxn modelId="{B7EB303A-4517-4784-8519-15DD303D51C9}" type="presOf" srcId="{68D0AACB-9561-401B-A0E6-654EDC392775}" destId="{5304EBE9-47F3-4F50-BF29-C2474FFC317D}" srcOrd="0" destOrd="1" presId="urn:microsoft.com/office/officeart/2018/2/layout/IconVerticalSolidList"/>
    <dgm:cxn modelId="{DCB50B3E-EE25-48C0-B7E4-80B2A745E6BE}" srcId="{2A42957A-B28F-4A86-B38E-1E13D5E1D5D0}" destId="{F78E08C1-6B53-4C2F-B330-04E70077E643}" srcOrd="0" destOrd="0" parTransId="{49948D23-CCB9-44DC-82E6-6707B2321B84}" sibTransId="{0AAE2E14-A80C-422E-8B4D-E0BA9B2226AB}"/>
    <dgm:cxn modelId="{5AA7FA49-0BE5-4D7B-A9A9-9947B28A9E62}" type="presOf" srcId="{45648905-9F0D-4ABA-97BA-CECCDF614BD5}" destId="{6A86841C-3397-4E20-BD6C-C85234574FF8}" srcOrd="0" destOrd="0" presId="urn:microsoft.com/office/officeart/2018/2/layout/IconVerticalSolidList"/>
    <dgm:cxn modelId="{49323E96-9EB2-47F3-8ABA-061F1056182E}" srcId="{45648905-9F0D-4ABA-97BA-CECCDF614BD5}" destId="{F869184F-1F9D-48BB-B4E5-849979873FDD}" srcOrd="0" destOrd="0" parTransId="{7C22F814-F89D-4838-A0B3-298BACEFE347}" sibTransId="{6E973210-59CF-4EDD-B544-703707752FBC}"/>
    <dgm:cxn modelId="{DF59F3B2-DA55-4CE3-9797-487D1801A2BA}" type="presOf" srcId="{15DC8002-2C1D-4623-A9EC-8538E0B49902}" destId="{1A1941F7-4281-476B-A3CF-8E4AE27445CC}" srcOrd="0" destOrd="0" presId="urn:microsoft.com/office/officeart/2018/2/layout/IconVerticalSolidList"/>
    <dgm:cxn modelId="{5D983FC2-A731-4103-9E79-7268DCEBC34E}" type="presOf" srcId="{F78E08C1-6B53-4C2F-B330-04E70077E643}" destId="{C3C456D7-19A4-4369-9659-52CA4DD22C78}" srcOrd="0" destOrd="0" presId="urn:microsoft.com/office/officeart/2018/2/layout/IconVerticalSolidList"/>
    <dgm:cxn modelId="{BC510BE2-F207-4A19-B1DD-C62A8FB6AEC8}" srcId="{45648905-9F0D-4ABA-97BA-CECCDF614BD5}" destId="{68D0AACB-9561-401B-A0E6-654EDC392775}" srcOrd="1" destOrd="0" parTransId="{0D9F0F90-A33A-4551-804D-4F05A9657092}" sibTransId="{6873A96B-5BBF-4B17-A7C9-160DF2C8CD5C}"/>
    <dgm:cxn modelId="{70DD1AEE-0950-4D13-8E4F-5CF55570CCB0}" type="presOf" srcId="{F869184F-1F9D-48BB-B4E5-849979873FDD}" destId="{5304EBE9-47F3-4F50-BF29-C2474FFC317D}" srcOrd="0" destOrd="0" presId="urn:microsoft.com/office/officeart/2018/2/layout/IconVerticalSolidList"/>
    <dgm:cxn modelId="{3A72E0FF-D806-4DC4-80EA-EEC295659383}" type="presOf" srcId="{2A42957A-B28F-4A86-B38E-1E13D5E1D5D0}" destId="{A4799BC0-14A1-439F-8840-CDB5C44B435E}" srcOrd="0" destOrd="0" presId="urn:microsoft.com/office/officeart/2018/2/layout/IconVerticalSolidList"/>
    <dgm:cxn modelId="{843AEDFF-27BC-4CD1-9854-A7368B90F71A}" srcId="{E7F3DB91-753C-4704-8721-024E554FEAE6}" destId="{90B723C3-7169-4782-9EC8-8074760FB681}" srcOrd="0" destOrd="0" parTransId="{9C277F7E-5343-49D4-A1EB-E144BBE9AF8D}" sibTransId="{4CA4EA1B-34FE-49BC-8516-CD73C027FC5C}"/>
    <dgm:cxn modelId="{B8DE0F8D-54A6-41D1-ADBE-AB97C7264A54}" type="presParOf" srcId="{A4799BC0-14A1-439F-8840-CDB5C44B435E}" destId="{B62D0C3B-0A81-408E-843F-E2AECC5F154F}" srcOrd="0" destOrd="0" presId="urn:microsoft.com/office/officeart/2018/2/layout/IconVerticalSolidList"/>
    <dgm:cxn modelId="{830FA79B-760F-49F5-830B-3CC5D8C945CE}" type="presParOf" srcId="{B62D0C3B-0A81-408E-843F-E2AECC5F154F}" destId="{DD9F4174-FE07-4192-B08C-486EDA004B81}" srcOrd="0" destOrd="0" presId="urn:microsoft.com/office/officeart/2018/2/layout/IconVerticalSolidList"/>
    <dgm:cxn modelId="{F50F1D50-A98D-4265-815C-5ACC3D2C014E}" type="presParOf" srcId="{B62D0C3B-0A81-408E-843F-E2AECC5F154F}" destId="{E3221A25-637E-425B-B84F-24C980502FFE}" srcOrd="1" destOrd="0" presId="urn:microsoft.com/office/officeart/2018/2/layout/IconVerticalSolidList"/>
    <dgm:cxn modelId="{B80D8359-B96C-400A-AA19-89DD257B6A87}" type="presParOf" srcId="{B62D0C3B-0A81-408E-843F-E2AECC5F154F}" destId="{5CAB4F07-D6E0-423F-9143-C7B52AC2F758}" srcOrd="2" destOrd="0" presId="urn:microsoft.com/office/officeart/2018/2/layout/IconVerticalSolidList"/>
    <dgm:cxn modelId="{4AB5AA2F-7DAC-40DC-BFAF-E7064E5D2C3E}" type="presParOf" srcId="{B62D0C3B-0A81-408E-843F-E2AECC5F154F}" destId="{C3C456D7-19A4-4369-9659-52CA4DD22C78}" srcOrd="3" destOrd="0" presId="urn:microsoft.com/office/officeart/2018/2/layout/IconVerticalSolidList"/>
    <dgm:cxn modelId="{1DED800D-4A4D-414C-9977-89A8E0D68AAE}" type="presParOf" srcId="{B62D0C3B-0A81-408E-843F-E2AECC5F154F}" destId="{1A1941F7-4281-476B-A3CF-8E4AE27445CC}" srcOrd="4" destOrd="0" presId="urn:microsoft.com/office/officeart/2018/2/layout/IconVerticalSolidList"/>
    <dgm:cxn modelId="{55D34CEA-7CF1-41DB-BC92-917FC1384199}" type="presParOf" srcId="{A4799BC0-14A1-439F-8840-CDB5C44B435E}" destId="{33AAC863-E12F-4604-A363-C30B0E6DDFB3}" srcOrd="1" destOrd="0" presId="urn:microsoft.com/office/officeart/2018/2/layout/IconVerticalSolidList"/>
    <dgm:cxn modelId="{E8842552-3734-42E4-B7FA-C4DA8DAFFC59}" type="presParOf" srcId="{A4799BC0-14A1-439F-8840-CDB5C44B435E}" destId="{DA8F5C18-377A-4496-BEE1-FCA85FA7DE8A}" srcOrd="2" destOrd="0" presId="urn:microsoft.com/office/officeart/2018/2/layout/IconVerticalSolidList"/>
    <dgm:cxn modelId="{8D32EC3C-0D5E-4DED-84FC-0181A9EB90A0}" type="presParOf" srcId="{DA8F5C18-377A-4496-BEE1-FCA85FA7DE8A}" destId="{DF9C8249-BA5A-4B90-90AF-539188EB0EBA}" srcOrd="0" destOrd="0" presId="urn:microsoft.com/office/officeart/2018/2/layout/IconVerticalSolidList"/>
    <dgm:cxn modelId="{39D97D28-CF20-4745-83FB-7C3DF9969DC2}" type="presParOf" srcId="{DA8F5C18-377A-4496-BEE1-FCA85FA7DE8A}" destId="{75688ED0-901B-4435-AFC5-F45CC11670E4}" srcOrd="1" destOrd="0" presId="urn:microsoft.com/office/officeart/2018/2/layout/IconVerticalSolidList"/>
    <dgm:cxn modelId="{95068279-0FFF-46F8-BE61-7FB5EB1BFC2B}" type="presParOf" srcId="{DA8F5C18-377A-4496-BEE1-FCA85FA7DE8A}" destId="{B268E882-8B89-4B6A-80F7-5EEEA2669DA8}" srcOrd="2" destOrd="0" presId="urn:microsoft.com/office/officeart/2018/2/layout/IconVerticalSolidList"/>
    <dgm:cxn modelId="{51FAE0EF-81FF-4FDE-8BED-CDA94B0F7DDF}" type="presParOf" srcId="{DA8F5C18-377A-4496-BEE1-FCA85FA7DE8A}" destId="{6A86841C-3397-4E20-BD6C-C85234574FF8}" srcOrd="3" destOrd="0" presId="urn:microsoft.com/office/officeart/2018/2/layout/IconVerticalSolidList"/>
    <dgm:cxn modelId="{687596B9-7454-4336-BE74-4F8FE860B2D0}" type="presParOf" srcId="{DA8F5C18-377A-4496-BEE1-FCA85FA7DE8A}" destId="{5304EBE9-47F3-4F50-BF29-C2474FFC317D}" srcOrd="4" destOrd="0" presId="urn:microsoft.com/office/officeart/2018/2/layout/IconVerticalSolidList"/>
    <dgm:cxn modelId="{B964627E-6801-4F5F-B9FB-4B992D9AD270}" type="presParOf" srcId="{A4799BC0-14A1-439F-8840-CDB5C44B435E}" destId="{9DDA3F96-75BB-4532-820D-BADEB14ECFFF}" srcOrd="3" destOrd="0" presId="urn:microsoft.com/office/officeart/2018/2/layout/IconVerticalSolidList"/>
    <dgm:cxn modelId="{F86D6797-A311-4ED4-B91A-F14AE60B7CAD}" type="presParOf" srcId="{A4799BC0-14A1-439F-8840-CDB5C44B435E}" destId="{9C5758BB-26AB-49A4-BCDB-7B5520567F37}" srcOrd="4" destOrd="0" presId="urn:microsoft.com/office/officeart/2018/2/layout/IconVerticalSolidList"/>
    <dgm:cxn modelId="{BA15598F-0100-4815-B0FE-F033C3D1CCCD}" type="presParOf" srcId="{9C5758BB-26AB-49A4-BCDB-7B5520567F37}" destId="{D72DA99A-EEEB-47D3-AA84-2AAE48B3676A}" srcOrd="0" destOrd="0" presId="urn:microsoft.com/office/officeart/2018/2/layout/IconVerticalSolidList"/>
    <dgm:cxn modelId="{CE113F0E-D35A-4583-A992-E4E995A5FAED}" type="presParOf" srcId="{9C5758BB-26AB-49A4-BCDB-7B5520567F37}" destId="{AE13D7A4-FF26-4719-8F51-D34C4A48359D}" srcOrd="1" destOrd="0" presId="urn:microsoft.com/office/officeart/2018/2/layout/IconVerticalSolidList"/>
    <dgm:cxn modelId="{837E6BA1-A1E3-4D03-ACBA-CF075B5EEF88}" type="presParOf" srcId="{9C5758BB-26AB-49A4-BCDB-7B5520567F37}" destId="{5A276DFA-ACAA-4C72-8A7E-4585D571A8E3}" srcOrd="2" destOrd="0" presId="urn:microsoft.com/office/officeart/2018/2/layout/IconVerticalSolidList"/>
    <dgm:cxn modelId="{2B479AB5-99F1-4544-82CC-627B7A515F41}" type="presParOf" srcId="{9C5758BB-26AB-49A4-BCDB-7B5520567F37}" destId="{E4C25C5F-3DAF-4DE1-B284-0F9705F1B7A1}" srcOrd="3" destOrd="0" presId="urn:microsoft.com/office/officeart/2018/2/layout/IconVerticalSolidList"/>
    <dgm:cxn modelId="{04FA8155-8DA0-4747-8B05-336784A79BC2}" type="presParOf" srcId="{9C5758BB-26AB-49A4-BCDB-7B5520567F37}" destId="{09641A06-36CD-4348-953A-5CD8F07A4D93}"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963A82-925B-4438-8048-F14428401C7F}">
      <dsp:nvSpPr>
        <dsp:cNvPr id="0" name=""/>
        <dsp:cNvSpPr/>
      </dsp:nvSpPr>
      <dsp:spPr>
        <a:xfrm rot="5400000">
          <a:off x="6731621" y="-2839081"/>
          <a:ext cx="837972" cy="672998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de-DE" sz="1500" kern="1200" dirty="0"/>
            <a:t>Investitionen in grüne Technologien und nachhaltige Produktionsprozesse</a:t>
          </a:r>
          <a:endParaRPr lang="en-US" sz="1500" kern="1200" dirty="0"/>
        </a:p>
        <a:p>
          <a:pPr marL="114300" lvl="1" indent="-114300" algn="l" defTabSz="666750">
            <a:lnSpc>
              <a:spcPct val="90000"/>
            </a:lnSpc>
            <a:spcBef>
              <a:spcPct val="0"/>
            </a:spcBef>
            <a:spcAft>
              <a:spcPct val="15000"/>
            </a:spcAft>
            <a:buChar char="•"/>
          </a:pPr>
          <a:r>
            <a:rPr lang="de-DE" sz="1500" kern="1200" dirty="0"/>
            <a:t>Förderung von Kreislaufwirtschaft und Ressourceneffizienz</a:t>
          </a:r>
          <a:endParaRPr lang="en-US" sz="1500" kern="1200" dirty="0"/>
        </a:p>
      </dsp:txBody>
      <dsp:txXfrm rot="-5400000">
        <a:off x="3785615" y="147831"/>
        <a:ext cx="6689078" cy="756160"/>
      </dsp:txXfrm>
    </dsp:sp>
    <dsp:sp modelId="{3B4D2452-F0BF-4E10-90FF-5F086B6F87EE}">
      <dsp:nvSpPr>
        <dsp:cNvPr id="0" name=""/>
        <dsp:cNvSpPr/>
      </dsp:nvSpPr>
      <dsp:spPr>
        <a:xfrm>
          <a:off x="0" y="2177"/>
          <a:ext cx="3785616" cy="104746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de-DE" sz="2800" b="1" kern="1200" dirty="0"/>
            <a:t>Ökonomie</a:t>
          </a:r>
          <a:endParaRPr lang="en-US" sz="2800" kern="1200" dirty="0"/>
        </a:p>
      </dsp:txBody>
      <dsp:txXfrm>
        <a:off x="51133" y="53310"/>
        <a:ext cx="3683350" cy="945199"/>
      </dsp:txXfrm>
    </dsp:sp>
    <dsp:sp modelId="{F31C796B-816D-4501-B9FC-1E5B9A24A507}">
      <dsp:nvSpPr>
        <dsp:cNvPr id="0" name=""/>
        <dsp:cNvSpPr/>
      </dsp:nvSpPr>
      <dsp:spPr>
        <a:xfrm rot="5400000">
          <a:off x="6731621" y="-1739242"/>
          <a:ext cx="837972" cy="672998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de-DE" sz="1500" kern="1200"/>
            <a:t>Nutzung erneuerbarer Energien (Solar, Wind, Wasser).</a:t>
          </a:r>
          <a:endParaRPr lang="en-US" sz="1500" kern="1200"/>
        </a:p>
        <a:p>
          <a:pPr marL="114300" lvl="1" indent="-114300" algn="l" defTabSz="666750">
            <a:lnSpc>
              <a:spcPct val="90000"/>
            </a:lnSpc>
            <a:spcBef>
              <a:spcPct val="0"/>
            </a:spcBef>
            <a:spcAft>
              <a:spcPct val="15000"/>
            </a:spcAft>
            <a:buChar char="•"/>
          </a:pPr>
          <a:r>
            <a:rPr lang="de-DE" sz="1500" kern="1200" dirty="0"/>
            <a:t>Schutz der Biodiversität und Reduzierung des ökologischen Fußabdrucks</a:t>
          </a:r>
          <a:endParaRPr lang="en-US" sz="1500" kern="1200" dirty="0"/>
        </a:p>
        <a:p>
          <a:pPr marL="114300" lvl="1" indent="-114300" algn="l" defTabSz="666750">
            <a:lnSpc>
              <a:spcPct val="90000"/>
            </a:lnSpc>
            <a:spcBef>
              <a:spcPct val="0"/>
            </a:spcBef>
            <a:spcAft>
              <a:spcPct val="15000"/>
            </a:spcAft>
            <a:buChar char="•"/>
          </a:pPr>
          <a:r>
            <a:rPr lang="de-DE" sz="1500" kern="1200" dirty="0"/>
            <a:t>Maßnahmen zur Verringerung der CO₂-Emissionen</a:t>
          </a:r>
          <a:endParaRPr lang="en-US" sz="1500" kern="1200" dirty="0"/>
        </a:p>
      </dsp:txBody>
      <dsp:txXfrm rot="-5400000">
        <a:off x="3785615" y="1247670"/>
        <a:ext cx="6689078" cy="756160"/>
      </dsp:txXfrm>
    </dsp:sp>
    <dsp:sp modelId="{BB7BDFB5-037D-4248-AE2C-C837722C1B2D}">
      <dsp:nvSpPr>
        <dsp:cNvPr id="0" name=""/>
        <dsp:cNvSpPr/>
      </dsp:nvSpPr>
      <dsp:spPr>
        <a:xfrm>
          <a:off x="0" y="1102016"/>
          <a:ext cx="3785616" cy="104746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de-DE" sz="2800" b="1" kern="1200" dirty="0"/>
            <a:t>Ökologie</a:t>
          </a:r>
          <a:endParaRPr lang="en-US" sz="2800" kern="1200" dirty="0"/>
        </a:p>
      </dsp:txBody>
      <dsp:txXfrm>
        <a:off x="51133" y="1153149"/>
        <a:ext cx="3683350" cy="945199"/>
      </dsp:txXfrm>
    </dsp:sp>
    <dsp:sp modelId="{F3E41D3D-E3F4-40F2-8422-BD02C7AEC99F}">
      <dsp:nvSpPr>
        <dsp:cNvPr id="0" name=""/>
        <dsp:cNvSpPr/>
      </dsp:nvSpPr>
      <dsp:spPr>
        <a:xfrm rot="5400000">
          <a:off x="6731621" y="-639403"/>
          <a:ext cx="837972" cy="672998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de-DE" sz="1500" kern="1200" dirty="0"/>
            <a:t>Schaffung fairer Arbeitsbedingungen und Verbesserung der Lebensqualität</a:t>
          </a:r>
          <a:endParaRPr lang="en-US" sz="1500" kern="1200" dirty="0"/>
        </a:p>
        <a:p>
          <a:pPr marL="114300" lvl="1" indent="-114300" algn="l" defTabSz="666750">
            <a:lnSpc>
              <a:spcPct val="90000"/>
            </a:lnSpc>
            <a:spcBef>
              <a:spcPct val="0"/>
            </a:spcBef>
            <a:spcAft>
              <a:spcPct val="15000"/>
            </a:spcAft>
            <a:buChar char="•"/>
          </a:pPr>
          <a:r>
            <a:rPr lang="de-DE" sz="1500" kern="1200" dirty="0"/>
            <a:t>Förderung von Bildung, sozialer Inklusion und Chancengleichheit</a:t>
          </a:r>
          <a:endParaRPr lang="en-US" sz="1500" kern="1200" dirty="0"/>
        </a:p>
      </dsp:txBody>
      <dsp:txXfrm rot="-5400000">
        <a:off x="3785615" y="2347509"/>
        <a:ext cx="6689078" cy="756160"/>
      </dsp:txXfrm>
    </dsp:sp>
    <dsp:sp modelId="{DF08F3E0-D605-4FA0-BBA8-C5E808B4D975}">
      <dsp:nvSpPr>
        <dsp:cNvPr id="0" name=""/>
        <dsp:cNvSpPr/>
      </dsp:nvSpPr>
      <dsp:spPr>
        <a:xfrm>
          <a:off x="0" y="2201855"/>
          <a:ext cx="3785616" cy="104746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de-DE" sz="2800" b="1" kern="1200" dirty="0"/>
            <a:t>Soziales</a:t>
          </a:r>
          <a:endParaRPr lang="en-US" sz="2800" kern="1200" dirty="0"/>
        </a:p>
      </dsp:txBody>
      <dsp:txXfrm>
        <a:off x="51133" y="2252988"/>
        <a:ext cx="3683350" cy="945199"/>
      </dsp:txXfrm>
    </dsp:sp>
    <dsp:sp modelId="{EE5F7CFA-00C4-433D-AABD-27DFC5DE1A5E}">
      <dsp:nvSpPr>
        <dsp:cNvPr id="0" name=""/>
        <dsp:cNvSpPr/>
      </dsp:nvSpPr>
      <dsp:spPr>
        <a:xfrm rot="5400000">
          <a:off x="6731621" y="460435"/>
          <a:ext cx="837972" cy="672998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de-DE" sz="1500" kern="1200" dirty="0"/>
            <a:t>Gesetze und Verordnungen, die nachhaltige Praktiken fördern (z. B. Klimaschutzgesetze, Abgaben für Umweltverschmutzung)</a:t>
          </a:r>
          <a:endParaRPr lang="en-US" sz="1500" kern="1200" dirty="0"/>
        </a:p>
        <a:p>
          <a:pPr marL="114300" lvl="1" indent="-114300" algn="l" defTabSz="666750">
            <a:lnSpc>
              <a:spcPct val="90000"/>
            </a:lnSpc>
            <a:spcBef>
              <a:spcPct val="0"/>
            </a:spcBef>
            <a:spcAft>
              <a:spcPct val="15000"/>
            </a:spcAft>
            <a:buChar char="•"/>
          </a:pPr>
          <a:r>
            <a:rPr lang="de-DE" sz="1500" kern="1200" dirty="0"/>
            <a:t>Internationale Zusammenarbeit (z. B. die UN-Nachhaltigkeitsziele)</a:t>
          </a:r>
          <a:endParaRPr lang="en-US" sz="1500" kern="1200" dirty="0"/>
        </a:p>
      </dsp:txBody>
      <dsp:txXfrm rot="-5400000">
        <a:off x="3785615" y="3447347"/>
        <a:ext cx="6689078" cy="756160"/>
      </dsp:txXfrm>
    </dsp:sp>
    <dsp:sp modelId="{D0DB3881-C3D0-481B-91BF-D1C6202B927A}">
      <dsp:nvSpPr>
        <dsp:cNvPr id="0" name=""/>
        <dsp:cNvSpPr/>
      </dsp:nvSpPr>
      <dsp:spPr>
        <a:xfrm>
          <a:off x="0" y="3301694"/>
          <a:ext cx="3785616" cy="104746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de-DE" sz="2800" b="1" kern="1200" dirty="0"/>
            <a:t>Politische Rahmenbedingungen</a:t>
          </a:r>
          <a:endParaRPr lang="en-US" sz="2800" kern="1200" dirty="0"/>
        </a:p>
      </dsp:txBody>
      <dsp:txXfrm>
        <a:off x="51133" y="3352827"/>
        <a:ext cx="3683350" cy="9451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F4174-FE07-4192-B08C-486EDA004B81}">
      <dsp:nvSpPr>
        <dsp:cNvPr id="0" name=""/>
        <dsp:cNvSpPr/>
      </dsp:nvSpPr>
      <dsp:spPr>
        <a:xfrm>
          <a:off x="0" y="510"/>
          <a:ext cx="10403305" cy="119349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221A25-637E-425B-B84F-24C980502FFE}">
      <dsp:nvSpPr>
        <dsp:cNvPr id="0" name=""/>
        <dsp:cNvSpPr/>
      </dsp:nvSpPr>
      <dsp:spPr>
        <a:xfrm>
          <a:off x="361033" y="269047"/>
          <a:ext cx="656424" cy="6564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C456D7-19A4-4369-9659-52CA4DD22C78}">
      <dsp:nvSpPr>
        <dsp:cNvPr id="0" name=""/>
        <dsp:cNvSpPr/>
      </dsp:nvSpPr>
      <dsp:spPr>
        <a:xfrm>
          <a:off x="1378490" y="510"/>
          <a:ext cx="4681487" cy="1193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312" tIns="126312" rIns="126312" bIns="126312" numCol="1" spcCol="1270" anchor="ctr" anchorCtr="0">
          <a:noAutofit/>
        </a:bodyPr>
        <a:lstStyle/>
        <a:p>
          <a:pPr marL="0" lvl="0" indent="0" algn="l" defTabSz="1111250">
            <a:lnSpc>
              <a:spcPct val="100000"/>
            </a:lnSpc>
            <a:spcBef>
              <a:spcPct val="0"/>
            </a:spcBef>
            <a:spcAft>
              <a:spcPct val="35000"/>
            </a:spcAft>
            <a:buNone/>
          </a:pPr>
          <a:r>
            <a:rPr lang="de-DE" sz="2500" b="1" i="0" kern="1200" dirty="0"/>
            <a:t>Ziele</a:t>
          </a:r>
          <a:r>
            <a:rPr lang="de-DE" sz="2500" b="0" i="0" kern="1200" dirty="0"/>
            <a:t>:</a:t>
          </a:r>
          <a:endParaRPr lang="en-US" sz="2500" kern="1200" dirty="0"/>
        </a:p>
      </dsp:txBody>
      <dsp:txXfrm>
        <a:off x="1378490" y="510"/>
        <a:ext cx="4681487" cy="1193498"/>
      </dsp:txXfrm>
    </dsp:sp>
    <dsp:sp modelId="{1A1941F7-4281-476B-A3CF-8E4AE27445CC}">
      <dsp:nvSpPr>
        <dsp:cNvPr id="0" name=""/>
        <dsp:cNvSpPr/>
      </dsp:nvSpPr>
      <dsp:spPr>
        <a:xfrm>
          <a:off x="6059977" y="510"/>
          <a:ext cx="4343327" cy="1193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312" tIns="126312" rIns="126312" bIns="126312" numCol="1" spcCol="1270" anchor="ctr" anchorCtr="0">
          <a:noAutofit/>
        </a:bodyPr>
        <a:lstStyle/>
        <a:p>
          <a:pPr marL="0" lvl="0" indent="0" algn="l" defTabSz="622300">
            <a:lnSpc>
              <a:spcPct val="100000"/>
            </a:lnSpc>
            <a:spcBef>
              <a:spcPct val="0"/>
            </a:spcBef>
            <a:spcAft>
              <a:spcPct val="35000"/>
            </a:spcAft>
            <a:buNone/>
          </a:pPr>
          <a:r>
            <a:rPr kumimoji="0" lang="en-US" sz="1400" b="1" i="0" u="none" strike="noStrike" kern="1200" cap="none" normalizeH="0" baseline="0" dirty="0" err="1">
              <a:ln>
                <a:noFill/>
              </a:ln>
              <a:solidFill>
                <a:prstClr val="black"/>
              </a:solidFill>
              <a:effectLst/>
              <a:latin typeface="+mn-lt"/>
              <a:ea typeface="ＭＳ Ｐゴシック" pitchFamily="28" charset="-128"/>
              <a:cs typeface="+mn-cs"/>
            </a:rPr>
            <a:t>Klimaabkommen</a:t>
          </a:r>
          <a:r>
            <a:rPr kumimoji="0" lang="en-US" sz="1400" b="1" i="0" u="none" strike="noStrike" kern="1200" cap="none" normalizeH="0" baseline="0" dirty="0">
              <a:ln>
                <a:noFill/>
              </a:ln>
              <a:solidFill>
                <a:prstClr val="black"/>
              </a:solidFill>
              <a:effectLst/>
              <a:latin typeface="+mn-lt"/>
              <a:ea typeface="ＭＳ Ｐゴシック" pitchFamily="28" charset="-128"/>
              <a:cs typeface="+mn-cs"/>
            </a:rPr>
            <a:t> von Paris 2015: </a:t>
          </a:r>
          <a:r>
            <a:rPr kumimoji="0" lang="de-DE" sz="1400" b="0" i="0" u="none" strike="noStrike" kern="1200" cap="none" normalizeH="0" baseline="0" dirty="0">
              <a:ln>
                <a:noFill/>
              </a:ln>
              <a:solidFill>
                <a:schemeClr val="tx1"/>
              </a:solidFill>
              <a:effectLst/>
              <a:latin typeface="+mn-lt"/>
              <a:ea typeface="ＭＳ Ｐゴシック" pitchFamily="28" charset="-128"/>
            </a:rPr>
            <a:t>Begrenzung der Temperatur auf unter 1.5/2 Grad</a:t>
          </a:r>
          <a:endParaRPr lang="en-US" sz="1400" kern="1200" dirty="0">
            <a:latin typeface="+mn-lt"/>
          </a:endParaRPr>
        </a:p>
      </dsp:txBody>
      <dsp:txXfrm>
        <a:off x="6059977" y="510"/>
        <a:ext cx="4343327" cy="1193498"/>
      </dsp:txXfrm>
    </dsp:sp>
    <dsp:sp modelId="{DF9C8249-BA5A-4B90-90AF-539188EB0EBA}">
      <dsp:nvSpPr>
        <dsp:cNvPr id="0" name=""/>
        <dsp:cNvSpPr/>
      </dsp:nvSpPr>
      <dsp:spPr>
        <a:xfrm>
          <a:off x="0" y="1492382"/>
          <a:ext cx="10403305" cy="119349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688ED0-901B-4435-AFC5-F45CC11670E4}">
      <dsp:nvSpPr>
        <dsp:cNvPr id="0" name=""/>
        <dsp:cNvSpPr/>
      </dsp:nvSpPr>
      <dsp:spPr>
        <a:xfrm>
          <a:off x="361033" y="1760919"/>
          <a:ext cx="656424" cy="6564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86841C-3397-4E20-BD6C-C85234574FF8}">
      <dsp:nvSpPr>
        <dsp:cNvPr id="0" name=""/>
        <dsp:cNvSpPr/>
      </dsp:nvSpPr>
      <dsp:spPr>
        <a:xfrm>
          <a:off x="1378490" y="1492382"/>
          <a:ext cx="4681487" cy="1193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312" tIns="126312" rIns="126312" bIns="126312" numCol="1" spcCol="1270" anchor="ctr" anchorCtr="0">
          <a:noAutofit/>
        </a:bodyPr>
        <a:lstStyle/>
        <a:p>
          <a:pPr marL="0" lvl="0" indent="0" algn="l" defTabSz="1111250">
            <a:lnSpc>
              <a:spcPct val="100000"/>
            </a:lnSpc>
            <a:spcBef>
              <a:spcPct val="0"/>
            </a:spcBef>
            <a:spcAft>
              <a:spcPct val="35000"/>
            </a:spcAft>
            <a:buNone/>
          </a:pPr>
          <a:r>
            <a:rPr lang="de-DE" sz="2500" b="1" i="0" kern="1200" dirty="0"/>
            <a:t>Strategien</a:t>
          </a:r>
          <a:r>
            <a:rPr lang="de-DE" sz="2500" b="0" i="0" kern="1200" dirty="0"/>
            <a:t>:</a:t>
          </a:r>
          <a:endParaRPr lang="en-US" sz="2500" kern="1200" dirty="0"/>
        </a:p>
      </dsp:txBody>
      <dsp:txXfrm>
        <a:off x="1378490" y="1492382"/>
        <a:ext cx="4681487" cy="1193498"/>
      </dsp:txXfrm>
    </dsp:sp>
    <dsp:sp modelId="{5304EBE9-47F3-4F50-BF29-C2474FFC317D}">
      <dsp:nvSpPr>
        <dsp:cNvPr id="0" name=""/>
        <dsp:cNvSpPr/>
      </dsp:nvSpPr>
      <dsp:spPr>
        <a:xfrm>
          <a:off x="6059977" y="1492382"/>
          <a:ext cx="4343327" cy="1193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312" tIns="126312" rIns="126312" bIns="126312" numCol="1" spcCol="1270" anchor="ctr" anchorCtr="0">
          <a:noAutofit/>
        </a:bodyPr>
        <a:lstStyle/>
        <a:p>
          <a:pPr marL="0" lvl="0" indent="0" algn="l" defTabSz="622300">
            <a:lnSpc>
              <a:spcPct val="100000"/>
            </a:lnSpc>
            <a:spcBef>
              <a:spcPct val="0"/>
            </a:spcBef>
            <a:spcAft>
              <a:spcPct val="35000"/>
            </a:spcAft>
            <a:buNone/>
          </a:pPr>
          <a:r>
            <a:rPr lang="en-US" sz="1400" b="1" kern="1200" dirty="0" err="1"/>
            <a:t>Jährliche</a:t>
          </a:r>
          <a:r>
            <a:rPr lang="en-US" sz="1400" b="1" kern="1200" dirty="0"/>
            <a:t> </a:t>
          </a:r>
          <a:r>
            <a:rPr lang="en-US" sz="1400" b="1" kern="1200" dirty="0" err="1"/>
            <a:t>internationale</a:t>
          </a:r>
          <a:r>
            <a:rPr lang="en-US" sz="1400" b="1" kern="1200" dirty="0"/>
            <a:t> </a:t>
          </a:r>
          <a:r>
            <a:rPr lang="en-US" sz="1400" b="1" kern="1200" dirty="0" err="1"/>
            <a:t>Klimakonferenzen</a:t>
          </a:r>
          <a:r>
            <a:rPr lang="en-US" sz="1400" kern="1200" dirty="0"/>
            <a:t>, </a:t>
          </a:r>
          <a:r>
            <a:rPr lang="en-US" sz="1400" kern="1200" dirty="0" err="1"/>
            <a:t>mit</a:t>
          </a:r>
          <a:r>
            <a:rPr lang="en-US" sz="1400" kern="1200" dirty="0"/>
            <a:t> dem </a:t>
          </a:r>
          <a:r>
            <a:rPr lang="en-US" sz="1400" kern="1200" dirty="0" err="1"/>
            <a:t>Ziel</a:t>
          </a:r>
          <a:r>
            <a:rPr lang="en-US" sz="1400" kern="1200" dirty="0"/>
            <a:t> </a:t>
          </a:r>
          <a:r>
            <a:rPr lang="en-US" sz="1400" kern="1200" dirty="0" err="1"/>
            <a:t>gemeinsame</a:t>
          </a:r>
          <a:r>
            <a:rPr lang="en-US" sz="1400" kern="1200" dirty="0"/>
            <a:t> </a:t>
          </a:r>
          <a:r>
            <a:rPr lang="en-US" sz="1400" kern="1200" dirty="0" err="1"/>
            <a:t>Maßnahmen</a:t>
          </a:r>
          <a:r>
            <a:rPr lang="en-US" sz="1400" kern="1200" dirty="0"/>
            <a:t> </a:t>
          </a:r>
          <a:r>
            <a:rPr lang="en-US" sz="1400" kern="1200" dirty="0" err="1"/>
            <a:t>gegen</a:t>
          </a:r>
          <a:r>
            <a:rPr lang="en-US" sz="1400" kern="1200" dirty="0"/>
            <a:t> den </a:t>
          </a:r>
          <a:r>
            <a:rPr lang="en-US" sz="1400" kern="1200" dirty="0" err="1"/>
            <a:t>Klimawandel</a:t>
          </a:r>
          <a:r>
            <a:rPr lang="en-US" sz="1400" kern="1200" dirty="0"/>
            <a:t> </a:t>
          </a:r>
          <a:r>
            <a:rPr lang="en-US" sz="1400" kern="1200" dirty="0" err="1"/>
            <a:t>zu</a:t>
          </a:r>
          <a:r>
            <a:rPr lang="en-US" sz="1400" kern="1200" dirty="0"/>
            <a:t> </a:t>
          </a:r>
          <a:r>
            <a:rPr lang="en-US" sz="1400" kern="1200" dirty="0" err="1"/>
            <a:t>beschließen</a:t>
          </a:r>
          <a:endParaRPr lang="en-US" sz="1400" kern="1200" dirty="0"/>
        </a:p>
      </dsp:txBody>
      <dsp:txXfrm>
        <a:off x="6059977" y="1492382"/>
        <a:ext cx="4343327" cy="1193498"/>
      </dsp:txXfrm>
    </dsp:sp>
    <dsp:sp modelId="{D72DA99A-EEEB-47D3-AA84-2AAE48B3676A}">
      <dsp:nvSpPr>
        <dsp:cNvPr id="0" name=""/>
        <dsp:cNvSpPr/>
      </dsp:nvSpPr>
      <dsp:spPr>
        <a:xfrm>
          <a:off x="0" y="2984255"/>
          <a:ext cx="10403305" cy="119349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13D7A4-FF26-4719-8F51-D34C4A48359D}">
      <dsp:nvSpPr>
        <dsp:cNvPr id="0" name=""/>
        <dsp:cNvSpPr/>
      </dsp:nvSpPr>
      <dsp:spPr>
        <a:xfrm>
          <a:off x="361033" y="3252792"/>
          <a:ext cx="656424" cy="6564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C25C5F-3DAF-4DE1-B284-0F9705F1B7A1}">
      <dsp:nvSpPr>
        <dsp:cNvPr id="0" name=""/>
        <dsp:cNvSpPr/>
      </dsp:nvSpPr>
      <dsp:spPr>
        <a:xfrm>
          <a:off x="1378490" y="2984255"/>
          <a:ext cx="4681487" cy="1193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312" tIns="126312" rIns="126312" bIns="126312" numCol="1" spcCol="1270" anchor="ctr" anchorCtr="0">
          <a:noAutofit/>
        </a:bodyPr>
        <a:lstStyle/>
        <a:p>
          <a:pPr marL="0" lvl="0" indent="0" algn="l" defTabSz="1111250">
            <a:lnSpc>
              <a:spcPct val="100000"/>
            </a:lnSpc>
            <a:spcBef>
              <a:spcPct val="0"/>
            </a:spcBef>
            <a:spcAft>
              <a:spcPct val="35000"/>
            </a:spcAft>
            <a:buNone/>
          </a:pPr>
          <a:r>
            <a:rPr lang="de-DE" sz="2500" b="1" i="0" kern="1200" dirty="0"/>
            <a:t>Förderung:</a:t>
          </a:r>
          <a:endParaRPr lang="en-US" sz="2500" kern="1200" dirty="0"/>
        </a:p>
      </dsp:txBody>
      <dsp:txXfrm>
        <a:off x="1378490" y="2984255"/>
        <a:ext cx="4681487" cy="1193498"/>
      </dsp:txXfrm>
    </dsp:sp>
    <dsp:sp modelId="{09641A06-36CD-4348-953A-5CD8F07A4D93}">
      <dsp:nvSpPr>
        <dsp:cNvPr id="0" name=""/>
        <dsp:cNvSpPr/>
      </dsp:nvSpPr>
      <dsp:spPr>
        <a:xfrm>
          <a:off x="6059977" y="2984255"/>
          <a:ext cx="4343327" cy="1193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312" tIns="126312" rIns="126312" bIns="126312" numCol="1" spcCol="1270" anchor="ctr" anchorCtr="0">
          <a:noAutofit/>
        </a:bodyPr>
        <a:lstStyle/>
        <a:p>
          <a:pPr marL="0" lvl="0" indent="0" algn="l" defTabSz="533400">
            <a:lnSpc>
              <a:spcPct val="100000"/>
            </a:lnSpc>
            <a:spcBef>
              <a:spcPct val="0"/>
            </a:spcBef>
            <a:spcAft>
              <a:spcPct val="35000"/>
            </a:spcAft>
            <a:buNone/>
          </a:pPr>
          <a:r>
            <a:rPr lang="en-US" sz="1200" b="1" kern="1200" dirty="0" err="1"/>
            <a:t>Grüne</a:t>
          </a:r>
          <a:r>
            <a:rPr lang="en-US" sz="1200" b="1" kern="1200" dirty="0"/>
            <a:t> Fonds: </a:t>
          </a:r>
          <a:r>
            <a:rPr lang="de-DE" sz="1200" b="0" i="0" kern="1200" dirty="0"/>
            <a:t>Einrichtung und Aufstockung von grünen Klimafonds zur Unterstützung von Klimaprojekten weltweit</a:t>
          </a:r>
        </a:p>
        <a:p>
          <a:pPr marL="0" lvl="0" indent="0" algn="l" defTabSz="533400">
            <a:lnSpc>
              <a:spcPct val="100000"/>
            </a:lnSpc>
            <a:spcBef>
              <a:spcPct val="0"/>
            </a:spcBef>
            <a:spcAft>
              <a:spcPct val="35000"/>
            </a:spcAft>
            <a:buNone/>
          </a:pPr>
          <a:r>
            <a:rPr lang="de-DE" sz="1200" b="1" i="0" kern="1200" dirty="0"/>
            <a:t>Technologietransfer</a:t>
          </a:r>
          <a:r>
            <a:rPr lang="de-DE" sz="1200" b="0" i="0" kern="1200" dirty="0"/>
            <a:t>: Unterstützung von Entwicklungsländern durch den Transfer von klimafreundlichen Technologien</a:t>
          </a:r>
          <a:endParaRPr lang="en-US" sz="1200" kern="1200" dirty="0"/>
        </a:p>
      </dsp:txBody>
      <dsp:txXfrm>
        <a:off x="6059977" y="2984255"/>
        <a:ext cx="4343327" cy="11934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F4174-FE07-4192-B08C-486EDA004B81}">
      <dsp:nvSpPr>
        <dsp:cNvPr id="0" name=""/>
        <dsp:cNvSpPr/>
      </dsp:nvSpPr>
      <dsp:spPr>
        <a:xfrm>
          <a:off x="0" y="531"/>
          <a:ext cx="10515600" cy="12447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221A25-637E-425B-B84F-24C980502FFE}">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C456D7-19A4-4369-9659-52CA4DD22C78}">
      <dsp:nvSpPr>
        <dsp:cNvPr id="0" name=""/>
        <dsp:cNvSpPr/>
      </dsp:nvSpPr>
      <dsp:spPr>
        <a:xfrm>
          <a:off x="1437631" y="531"/>
          <a:ext cx="4732020"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111250">
            <a:lnSpc>
              <a:spcPct val="90000"/>
            </a:lnSpc>
            <a:spcBef>
              <a:spcPct val="0"/>
            </a:spcBef>
            <a:spcAft>
              <a:spcPct val="35000"/>
            </a:spcAft>
            <a:buNone/>
          </a:pPr>
          <a:r>
            <a:rPr lang="de-DE" sz="2500" b="1" i="0" kern="1200"/>
            <a:t>Ziele</a:t>
          </a:r>
          <a:r>
            <a:rPr lang="de-DE" sz="2500" b="0" i="0" kern="1200"/>
            <a:t>:</a:t>
          </a:r>
          <a:endParaRPr lang="en-US" sz="2500" kern="1200"/>
        </a:p>
      </dsp:txBody>
      <dsp:txXfrm>
        <a:off x="1437631" y="531"/>
        <a:ext cx="4732020" cy="1244702"/>
      </dsp:txXfrm>
    </dsp:sp>
    <dsp:sp modelId="{1A1941F7-4281-476B-A3CF-8E4AE27445CC}">
      <dsp:nvSpPr>
        <dsp:cNvPr id="0" name=""/>
        <dsp:cNvSpPr/>
      </dsp:nvSpPr>
      <dsp:spPr>
        <a:xfrm>
          <a:off x="6169651" y="531"/>
          <a:ext cx="434594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666750">
            <a:lnSpc>
              <a:spcPct val="90000"/>
            </a:lnSpc>
            <a:spcBef>
              <a:spcPct val="0"/>
            </a:spcBef>
            <a:spcAft>
              <a:spcPct val="35000"/>
            </a:spcAft>
            <a:buNone/>
          </a:pPr>
          <a:r>
            <a:rPr lang="de-DE" sz="1500" b="0" i="0" kern="1200" dirty="0"/>
            <a:t>Reduktion der Treibhausgasemissionen um mindestens 55% bis 2030 (im Vergleich zu 1990)</a:t>
          </a:r>
          <a:endParaRPr lang="en-US" sz="1500" kern="1200" dirty="0"/>
        </a:p>
        <a:p>
          <a:pPr marL="0" lvl="0" indent="0" algn="l" defTabSz="666750">
            <a:lnSpc>
              <a:spcPct val="90000"/>
            </a:lnSpc>
            <a:spcBef>
              <a:spcPct val="0"/>
            </a:spcBef>
            <a:spcAft>
              <a:spcPct val="35000"/>
            </a:spcAft>
            <a:buNone/>
          </a:pPr>
          <a:r>
            <a:rPr lang="de-DE" sz="1500" b="0" i="0" kern="1200" dirty="0"/>
            <a:t>Klimaneutralität bis 2050</a:t>
          </a:r>
          <a:endParaRPr lang="en-US" sz="1500" kern="1200" dirty="0"/>
        </a:p>
      </dsp:txBody>
      <dsp:txXfrm>
        <a:off x="6169651" y="531"/>
        <a:ext cx="4345948" cy="1244702"/>
      </dsp:txXfrm>
    </dsp:sp>
    <dsp:sp modelId="{DF9C8249-BA5A-4B90-90AF-539188EB0EBA}">
      <dsp:nvSpPr>
        <dsp:cNvPr id="0" name=""/>
        <dsp:cNvSpPr/>
      </dsp:nvSpPr>
      <dsp:spPr>
        <a:xfrm>
          <a:off x="0" y="1556410"/>
          <a:ext cx="10515600" cy="12447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688ED0-901B-4435-AFC5-F45CC11670E4}">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86841C-3397-4E20-BD6C-C85234574FF8}">
      <dsp:nvSpPr>
        <dsp:cNvPr id="0" name=""/>
        <dsp:cNvSpPr/>
      </dsp:nvSpPr>
      <dsp:spPr>
        <a:xfrm>
          <a:off x="1437631" y="1556410"/>
          <a:ext cx="4732020"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111250">
            <a:lnSpc>
              <a:spcPct val="90000"/>
            </a:lnSpc>
            <a:spcBef>
              <a:spcPct val="0"/>
            </a:spcBef>
            <a:spcAft>
              <a:spcPct val="35000"/>
            </a:spcAft>
            <a:buNone/>
          </a:pPr>
          <a:r>
            <a:rPr lang="de-DE" sz="2500" b="1" i="0" kern="1200"/>
            <a:t>Strategien</a:t>
          </a:r>
          <a:r>
            <a:rPr lang="de-DE" sz="2500" b="0" i="0" kern="1200"/>
            <a:t>:</a:t>
          </a:r>
          <a:endParaRPr lang="en-US" sz="2500" kern="1200"/>
        </a:p>
      </dsp:txBody>
      <dsp:txXfrm>
        <a:off x="1437631" y="1556410"/>
        <a:ext cx="4732020" cy="1244702"/>
      </dsp:txXfrm>
    </dsp:sp>
    <dsp:sp modelId="{5304EBE9-47F3-4F50-BF29-C2474FFC317D}">
      <dsp:nvSpPr>
        <dsp:cNvPr id="0" name=""/>
        <dsp:cNvSpPr/>
      </dsp:nvSpPr>
      <dsp:spPr>
        <a:xfrm>
          <a:off x="6169651" y="1556410"/>
          <a:ext cx="434594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666750">
            <a:lnSpc>
              <a:spcPct val="90000"/>
            </a:lnSpc>
            <a:spcBef>
              <a:spcPct val="0"/>
            </a:spcBef>
            <a:spcAft>
              <a:spcPct val="35000"/>
            </a:spcAft>
            <a:buNone/>
          </a:pPr>
          <a:r>
            <a:rPr lang="de-DE" sz="1500" b="1" i="0" kern="1200" dirty="0"/>
            <a:t>Europäischer Green Deal</a:t>
          </a:r>
          <a:r>
            <a:rPr lang="de-DE" sz="1500" b="0" i="0" kern="1200" dirty="0"/>
            <a:t>: Umfassender Plan zur Förderung einer nachhaltigen Wirtschaft</a:t>
          </a:r>
          <a:endParaRPr lang="en-US" sz="1500" kern="1200" dirty="0"/>
        </a:p>
        <a:p>
          <a:pPr marL="0" lvl="0" indent="0" algn="l" defTabSz="666750">
            <a:lnSpc>
              <a:spcPct val="90000"/>
            </a:lnSpc>
            <a:spcBef>
              <a:spcPct val="0"/>
            </a:spcBef>
            <a:spcAft>
              <a:spcPct val="35000"/>
            </a:spcAft>
            <a:buNone/>
          </a:pPr>
          <a:r>
            <a:rPr lang="de-DE" sz="1500" b="1" i="0" kern="1200" dirty="0"/>
            <a:t>Fit </a:t>
          </a:r>
          <a:r>
            <a:rPr lang="de-DE" sz="1500" b="1" i="0" kern="1200" dirty="0" err="1"/>
            <a:t>for</a:t>
          </a:r>
          <a:r>
            <a:rPr lang="de-DE" sz="1500" b="1" i="0" kern="1200" dirty="0"/>
            <a:t> 55-Paket</a:t>
          </a:r>
          <a:r>
            <a:rPr lang="de-DE" sz="1500" b="0" i="0" kern="1200" dirty="0"/>
            <a:t>: Maßnahmen zur Erreichung der 55%-Reduktion bis 2030</a:t>
          </a:r>
          <a:endParaRPr lang="en-US" sz="1500" kern="1200" dirty="0"/>
        </a:p>
      </dsp:txBody>
      <dsp:txXfrm>
        <a:off x="6169651" y="1556410"/>
        <a:ext cx="4345948" cy="1244702"/>
      </dsp:txXfrm>
    </dsp:sp>
    <dsp:sp modelId="{D72DA99A-EEEB-47D3-AA84-2AAE48B3676A}">
      <dsp:nvSpPr>
        <dsp:cNvPr id="0" name=""/>
        <dsp:cNvSpPr/>
      </dsp:nvSpPr>
      <dsp:spPr>
        <a:xfrm>
          <a:off x="0" y="3112289"/>
          <a:ext cx="10515600" cy="12447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13D7A4-FF26-4719-8F51-D34C4A48359D}">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C25C5F-3DAF-4DE1-B284-0F9705F1B7A1}">
      <dsp:nvSpPr>
        <dsp:cNvPr id="0" name=""/>
        <dsp:cNvSpPr/>
      </dsp:nvSpPr>
      <dsp:spPr>
        <a:xfrm>
          <a:off x="1437631" y="3112289"/>
          <a:ext cx="4732020"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111250">
            <a:lnSpc>
              <a:spcPct val="90000"/>
            </a:lnSpc>
            <a:spcBef>
              <a:spcPct val="0"/>
            </a:spcBef>
            <a:spcAft>
              <a:spcPct val="35000"/>
            </a:spcAft>
            <a:buNone/>
          </a:pPr>
          <a:r>
            <a:rPr lang="de-DE" sz="2500" b="1" i="0" kern="1200"/>
            <a:t>Emissionshandelssystem (ETS)</a:t>
          </a:r>
          <a:r>
            <a:rPr lang="de-DE" sz="2500" b="0" i="0" kern="1200"/>
            <a:t>:</a:t>
          </a:r>
          <a:endParaRPr lang="en-US" sz="2500" kern="1200"/>
        </a:p>
      </dsp:txBody>
      <dsp:txXfrm>
        <a:off x="1437631" y="3112289"/>
        <a:ext cx="4732020" cy="1244702"/>
      </dsp:txXfrm>
    </dsp:sp>
    <dsp:sp modelId="{09641A06-36CD-4348-953A-5CD8F07A4D93}">
      <dsp:nvSpPr>
        <dsp:cNvPr id="0" name=""/>
        <dsp:cNvSpPr/>
      </dsp:nvSpPr>
      <dsp:spPr>
        <a:xfrm>
          <a:off x="6169651" y="3112289"/>
          <a:ext cx="434594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666750">
            <a:lnSpc>
              <a:spcPct val="90000"/>
            </a:lnSpc>
            <a:spcBef>
              <a:spcPct val="0"/>
            </a:spcBef>
            <a:spcAft>
              <a:spcPct val="35000"/>
            </a:spcAft>
            <a:buNone/>
          </a:pPr>
          <a:r>
            <a:rPr lang="de-DE" sz="1500" b="0" i="0" kern="1200" dirty="0"/>
            <a:t>Marktbasierter Ansatz zur Reduktion von Emissionen in der Industrie und im Energiesektor</a:t>
          </a:r>
          <a:endParaRPr lang="en-US" sz="1500" kern="1200" dirty="0"/>
        </a:p>
        <a:p>
          <a:pPr marL="0" lvl="0" indent="0" algn="l" defTabSz="666750">
            <a:lnSpc>
              <a:spcPct val="90000"/>
            </a:lnSpc>
            <a:spcBef>
              <a:spcPct val="0"/>
            </a:spcBef>
            <a:spcAft>
              <a:spcPct val="35000"/>
            </a:spcAft>
            <a:buNone/>
          </a:pPr>
          <a:r>
            <a:rPr lang="de-DE" sz="1500" b="0" i="0" kern="1200" dirty="0"/>
            <a:t>Erweiterung auf neue Sektoren wie Schifffahrt und Gebäude</a:t>
          </a:r>
          <a:endParaRPr lang="en-US" sz="1500" kern="1200" dirty="0"/>
        </a:p>
      </dsp:txBody>
      <dsp:txXfrm>
        <a:off x="6169651" y="3112289"/>
        <a:ext cx="4345948" cy="12447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F4174-FE07-4192-B08C-486EDA004B81}">
      <dsp:nvSpPr>
        <dsp:cNvPr id="0" name=""/>
        <dsp:cNvSpPr/>
      </dsp:nvSpPr>
      <dsp:spPr>
        <a:xfrm>
          <a:off x="0" y="2659"/>
          <a:ext cx="10515600" cy="12434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221A25-637E-425B-B84F-24C980502FFE}">
      <dsp:nvSpPr>
        <dsp:cNvPr id="0" name=""/>
        <dsp:cNvSpPr/>
      </dsp:nvSpPr>
      <dsp:spPr>
        <a:xfrm>
          <a:off x="376154" y="282443"/>
          <a:ext cx="683918" cy="6839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C456D7-19A4-4369-9659-52CA4DD22C78}">
      <dsp:nvSpPr>
        <dsp:cNvPr id="0" name=""/>
        <dsp:cNvSpPr/>
      </dsp:nvSpPr>
      <dsp:spPr>
        <a:xfrm>
          <a:off x="1436227" y="2659"/>
          <a:ext cx="4732020" cy="1243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602" tIns="131602" rIns="131602" bIns="131602" numCol="1" spcCol="1270" anchor="ctr" anchorCtr="0">
          <a:noAutofit/>
        </a:bodyPr>
        <a:lstStyle/>
        <a:p>
          <a:pPr marL="0" lvl="0" indent="0" algn="l" defTabSz="1111250">
            <a:lnSpc>
              <a:spcPct val="100000"/>
            </a:lnSpc>
            <a:spcBef>
              <a:spcPct val="0"/>
            </a:spcBef>
            <a:spcAft>
              <a:spcPct val="35000"/>
            </a:spcAft>
            <a:buNone/>
          </a:pPr>
          <a:r>
            <a:rPr lang="de-DE" sz="2500" b="1" i="0" kern="1200" dirty="0"/>
            <a:t>Ziele</a:t>
          </a:r>
          <a:r>
            <a:rPr lang="de-DE" sz="2500" b="0" i="0" kern="1200" dirty="0"/>
            <a:t>:</a:t>
          </a:r>
          <a:endParaRPr lang="en-US" sz="2500" kern="1200" dirty="0"/>
        </a:p>
      </dsp:txBody>
      <dsp:txXfrm>
        <a:off x="1436227" y="2659"/>
        <a:ext cx="4732020" cy="1243487"/>
      </dsp:txXfrm>
    </dsp:sp>
    <dsp:sp modelId="{1A1941F7-4281-476B-A3CF-8E4AE27445CC}">
      <dsp:nvSpPr>
        <dsp:cNvPr id="0" name=""/>
        <dsp:cNvSpPr/>
      </dsp:nvSpPr>
      <dsp:spPr>
        <a:xfrm>
          <a:off x="6168247" y="2659"/>
          <a:ext cx="4345948" cy="1243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602" tIns="131602" rIns="131602" bIns="131602" numCol="1" spcCol="1270" anchor="ctr" anchorCtr="0">
          <a:noAutofit/>
        </a:bodyPr>
        <a:lstStyle/>
        <a:p>
          <a:pPr marL="0" lvl="0" indent="0" algn="l" defTabSz="533400">
            <a:lnSpc>
              <a:spcPct val="100000"/>
            </a:lnSpc>
            <a:spcBef>
              <a:spcPct val="0"/>
            </a:spcBef>
            <a:spcAft>
              <a:spcPct val="35000"/>
            </a:spcAft>
            <a:buNone/>
          </a:pPr>
          <a:r>
            <a:rPr lang="de-DE" sz="1200" b="0" i="0" kern="1200" dirty="0">
              <a:solidFill>
                <a:srgbClr val="111111"/>
              </a:solidFill>
              <a:effectLst/>
              <a:latin typeface="-apple-system"/>
            </a:rPr>
            <a:t>Treibhausgasneutralität bis 2045: Deutschland strebt an, bis 2045 klimaneutral zu sein</a:t>
          </a:r>
        </a:p>
        <a:p>
          <a:pPr marL="0" lvl="0" indent="0" algn="l" defTabSz="533400">
            <a:lnSpc>
              <a:spcPct val="100000"/>
            </a:lnSpc>
            <a:spcBef>
              <a:spcPct val="0"/>
            </a:spcBef>
            <a:spcAft>
              <a:spcPct val="35000"/>
            </a:spcAft>
            <a:buNone/>
          </a:pPr>
          <a:r>
            <a:rPr lang="de-DE" sz="1200" b="1" i="0" kern="1200" dirty="0">
              <a:solidFill>
                <a:srgbClr val="111111"/>
              </a:solidFill>
              <a:effectLst/>
              <a:latin typeface="-apple-system"/>
            </a:rPr>
            <a:t>Reduktion der Treibhausgasemissionen um 65% bis 2030:</a:t>
          </a:r>
          <a:r>
            <a:rPr lang="de-DE" sz="1200" b="0" i="0" kern="1200" dirty="0">
              <a:solidFill>
                <a:srgbClr val="111111"/>
              </a:solidFill>
              <a:effectLst/>
              <a:latin typeface="-apple-system"/>
            </a:rPr>
            <a:t> Im Vergleich zu 1990 sollen die Emissionen bis 2030 um 65% gesenkt werden</a:t>
          </a:r>
        </a:p>
      </dsp:txBody>
      <dsp:txXfrm>
        <a:off x="6168247" y="2659"/>
        <a:ext cx="4345948" cy="1243487"/>
      </dsp:txXfrm>
    </dsp:sp>
    <dsp:sp modelId="{DF9C8249-BA5A-4B90-90AF-539188EB0EBA}">
      <dsp:nvSpPr>
        <dsp:cNvPr id="0" name=""/>
        <dsp:cNvSpPr/>
      </dsp:nvSpPr>
      <dsp:spPr>
        <a:xfrm>
          <a:off x="0" y="1557018"/>
          <a:ext cx="10515600" cy="12434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688ED0-901B-4435-AFC5-F45CC11670E4}">
      <dsp:nvSpPr>
        <dsp:cNvPr id="0" name=""/>
        <dsp:cNvSpPr/>
      </dsp:nvSpPr>
      <dsp:spPr>
        <a:xfrm>
          <a:off x="376154" y="1836802"/>
          <a:ext cx="683918" cy="6839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86841C-3397-4E20-BD6C-C85234574FF8}">
      <dsp:nvSpPr>
        <dsp:cNvPr id="0" name=""/>
        <dsp:cNvSpPr/>
      </dsp:nvSpPr>
      <dsp:spPr>
        <a:xfrm>
          <a:off x="1436227" y="1557018"/>
          <a:ext cx="4732020" cy="1243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602" tIns="131602" rIns="131602" bIns="131602" numCol="1" spcCol="1270" anchor="ctr" anchorCtr="0">
          <a:noAutofit/>
        </a:bodyPr>
        <a:lstStyle/>
        <a:p>
          <a:pPr marL="0" lvl="0" indent="0" algn="l" defTabSz="1111250">
            <a:lnSpc>
              <a:spcPct val="100000"/>
            </a:lnSpc>
            <a:spcBef>
              <a:spcPct val="0"/>
            </a:spcBef>
            <a:spcAft>
              <a:spcPct val="35000"/>
            </a:spcAft>
            <a:buNone/>
          </a:pPr>
          <a:r>
            <a:rPr lang="de-DE" sz="2500" b="1" i="0" kern="1200"/>
            <a:t>Strategien</a:t>
          </a:r>
          <a:r>
            <a:rPr lang="de-DE" sz="2500" b="0" i="0" kern="1200"/>
            <a:t>:</a:t>
          </a:r>
          <a:endParaRPr lang="en-US" sz="2500" kern="1200"/>
        </a:p>
      </dsp:txBody>
      <dsp:txXfrm>
        <a:off x="1436227" y="1557018"/>
        <a:ext cx="4732020" cy="1243487"/>
      </dsp:txXfrm>
    </dsp:sp>
    <dsp:sp modelId="{5304EBE9-47F3-4F50-BF29-C2474FFC317D}">
      <dsp:nvSpPr>
        <dsp:cNvPr id="0" name=""/>
        <dsp:cNvSpPr/>
      </dsp:nvSpPr>
      <dsp:spPr>
        <a:xfrm>
          <a:off x="6168247" y="1557018"/>
          <a:ext cx="4345948" cy="1243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602" tIns="131602" rIns="131602" bIns="131602" numCol="1" spcCol="1270" anchor="ctr" anchorCtr="0">
          <a:noAutofit/>
        </a:bodyPr>
        <a:lstStyle/>
        <a:p>
          <a:pPr marL="0" lvl="0" indent="0" algn="l" defTabSz="488950">
            <a:lnSpc>
              <a:spcPct val="100000"/>
            </a:lnSpc>
            <a:spcBef>
              <a:spcPct val="0"/>
            </a:spcBef>
            <a:spcAft>
              <a:spcPct val="35000"/>
            </a:spcAft>
            <a:buNone/>
          </a:pPr>
          <a:r>
            <a:rPr lang="de-DE" sz="1100" b="1" i="0" kern="1200" dirty="0"/>
            <a:t>Energiewende:</a:t>
          </a:r>
          <a:r>
            <a:rPr lang="de-DE" sz="1100" b="0" i="0" kern="1200" dirty="0"/>
            <a:t> Förderung erneuerbarer Energien wie Wind- und Solarenergie, um den Anteil fossiler Brennstoffe zu reduzieren.</a:t>
          </a:r>
          <a:endParaRPr lang="en-US" sz="1100" kern="1200" dirty="0"/>
        </a:p>
        <a:p>
          <a:pPr marL="0" lvl="0" indent="0" algn="l" defTabSz="488950">
            <a:lnSpc>
              <a:spcPct val="100000"/>
            </a:lnSpc>
            <a:spcBef>
              <a:spcPct val="0"/>
            </a:spcBef>
            <a:spcAft>
              <a:spcPct val="35000"/>
            </a:spcAft>
            <a:buNone/>
          </a:pPr>
          <a:r>
            <a:rPr lang="de-DE" sz="1100" b="1" i="0" kern="1200" dirty="0"/>
            <a:t>Klimaschutzprogramme:</a:t>
          </a:r>
          <a:r>
            <a:rPr lang="de-DE" sz="1100" b="0" i="0" kern="1200" dirty="0"/>
            <a:t> Umsetzung von Maßnahmen zur Energieeffizienz und zur Reduktion von Emissionen in verschiedenen Sektoren wie Verkehr, Industrie und Gebäude</a:t>
          </a:r>
        </a:p>
      </dsp:txBody>
      <dsp:txXfrm>
        <a:off x="6168247" y="1557018"/>
        <a:ext cx="4345948" cy="1243487"/>
      </dsp:txXfrm>
    </dsp:sp>
    <dsp:sp modelId="{D72DA99A-EEEB-47D3-AA84-2AAE48B3676A}">
      <dsp:nvSpPr>
        <dsp:cNvPr id="0" name=""/>
        <dsp:cNvSpPr/>
      </dsp:nvSpPr>
      <dsp:spPr>
        <a:xfrm>
          <a:off x="0" y="3111377"/>
          <a:ext cx="10515600" cy="12434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13D7A4-FF26-4719-8F51-D34C4A48359D}">
      <dsp:nvSpPr>
        <dsp:cNvPr id="0" name=""/>
        <dsp:cNvSpPr/>
      </dsp:nvSpPr>
      <dsp:spPr>
        <a:xfrm>
          <a:off x="376154" y="3391162"/>
          <a:ext cx="683918" cy="6839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C25C5F-3DAF-4DE1-B284-0F9705F1B7A1}">
      <dsp:nvSpPr>
        <dsp:cNvPr id="0" name=""/>
        <dsp:cNvSpPr/>
      </dsp:nvSpPr>
      <dsp:spPr>
        <a:xfrm>
          <a:off x="1436227" y="3111377"/>
          <a:ext cx="4732020" cy="1243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602" tIns="131602" rIns="131602" bIns="131602" numCol="1" spcCol="1270" anchor="ctr" anchorCtr="0">
          <a:noAutofit/>
        </a:bodyPr>
        <a:lstStyle/>
        <a:p>
          <a:pPr marL="0" lvl="0" indent="0" algn="l" defTabSz="1111250">
            <a:lnSpc>
              <a:spcPct val="100000"/>
            </a:lnSpc>
            <a:spcBef>
              <a:spcPct val="0"/>
            </a:spcBef>
            <a:spcAft>
              <a:spcPct val="35000"/>
            </a:spcAft>
            <a:buNone/>
          </a:pPr>
          <a:r>
            <a:rPr lang="de-DE" sz="2500" b="1" i="0" kern="1200" dirty="0"/>
            <a:t>Förderung: </a:t>
          </a:r>
          <a:endParaRPr lang="en-US" sz="2500" kern="1200" dirty="0"/>
        </a:p>
      </dsp:txBody>
      <dsp:txXfrm>
        <a:off x="1436227" y="3111377"/>
        <a:ext cx="4732020" cy="1243487"/>
      </dsp:txXfrm>
    </dsp:sp>
    <dsp:sp modelId="{09641A06-36CD-4348-953A-5CD8F07A4D93}">
      <dsp:nvSpPr>
        <dsp:cNvPr id="0" name=""/>
        <dsp:cNvSpPr/>
      </dsp:nvSpPr>
      <dsp:spPr>
        <a:xfrm>
          <a:off x="6168247" y="3111377"/>
          <a:ext cx="4345948" cy="1243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602" tIns="131602" rIns="131602" bIns="131602" numCol="1" spcCol="1270" anchor="ctr" anchorCtr="0">
          <a:noAutofit/>
        </a:bodyPr>
        <a:lstStyle/>
        <a:p>
          <a:pPr marL="0" lvl="0" indent="0" algn="l" defTabSz="488950">
            <a:lnSpc>
              <a:spcPct val="100000"/>
            </a:lnSpc>
            <a:spcBef>
              <a:spcPct val="0"/>
            </a:spcBef>
            <a:spcAft>
              <a:spcPct val="35000"/>
            </a:spcAft>
            <a:buFont typeface="Arial" panose="020B0604020202020204" pitchFamily="34" charset="0"/>
            <a:buNone/>
          </a:pPr>
          <a:r>
            <a:rPr lang="de-DE" sz="1100" b="1" i="0" kern="1200" dirty="0"/>
            <a:t>Finanzielle Anreize</a:t>
          </a:r>
          <a:r>
            <a:rPr lang="de-DE" sz="1100" b="0" i="0" kern="1200" dirty="0"/>
            <a:t>: Einführung von Subventionen und Steuervergünstigungen für Unternehmen und Privatpersonen, die in erneuerbare Energien investieren oder energieeffiziente Technologien nutzen</a:t>
          </a:r>
        </a:p>
        <a:p>
          <a:pPr marL="0" lvl="0" indent="0" algn="l" defTabSz="488950">
            <a:lnSpc>
              <a:spcPct val="100000"/>
            </a:lnSpc>
            <a:spcBef>
              <a:spcPct val="0"/>
            </a:spcBef>
            <a:spcAft>
              <a:spcPct val="35000"/>
            </a:spcAft>
            <a:buFont typeface="Arial" panose="020B0604020202020204" pitchFamily="34" charset="0"/>
            <a:buNone/>
          </a:pPr>
          <a:r>
            <a:rPr lang="de-DE" sz="1100" b="1" i="0" kern="1200" dirty="0"/>
            <a:t>Öffentliche Infrastruktur</a:t>
          </a:r>
          <a:r>
            <a:rPr lang="de-DE" sz="1100" b="0" i="0" kern="1200" dirty="0"/>
            <a:t>: Investitionen in den Ausbau der öffentlichen Verkehrsmittel und der Ladeinfrastruktur</a:t>
          </a:r>
          <a:endParaRPr lang="en-US" sz="1100" kern="1200" dirty="0"/>
        </a:p>
      </dsp:txBody>
      <dsp:txXfrm>
        <a:off x="6168247" y="3111377"/>
        <a:ext cx="4345948" cy="124348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D26BDE-36D3-486D-BFE2-E9F56024D2AA}" type="datetimeFigureOut">
              <a:rPr lang="de-DE" smtClean="0"/>
              <a:t>14.05.2025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6E8D83-37F7-41E4-A08B-86B94302AF45}" type="slidenum">
              <a:rPr lang="de-DE" smtClean="0"/>
              <a:t>‹Nr.›</a:t>
            </a:fld>
            <a:endParaRPr lang="de-DE"/>
          </a:p>
        </p:txBody>
      </p:sp>
    </p:spTree>
    <p:extLst>
      <p:ext uri="{BB962C8B-B14F-4D97-AF65-F5344CB8AC3E}">
        <p14:creationId xmlns:p14="http://schemas.microsoft.com/office/powerpoint/2010/main" val="622563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Hinweis zu der Präsentation:</a:t>
            </a:r>
          </a:p>
          <a:p>
            <a:endParaRPr lang="de-DE" dirty="0"/>
          </a:p>
          <a:p>
            <a:pPr marL="171450" indent="-171450">
              <a:buFontTx/>
              <a:buChar char="-"/>
            </a:pPr>
            <a:r>
              <a:rPr lang="de-DE" dirty="0"/>
              <a:t>Die Folien sind immer mit der dementsprechenden Quelle angegeben, sodass sich weitere Information eingeholt werden können</a:t>
            </a:r>
          </a:p>
          <a:p>
            <a:pPr marL="171450" indent="-171450">
              <a:buFontTx/>
              <a:buChar char="-"/>
            </a:pPr>
            <a:r>
              <a:rPr lang="de-DE" dirty="0"/>
              <a:t>Sie dienen zur Basisinformation</a:t>
            </a:r>
          </a:p>
          <a:p>
            <a:pPr marL="171450" indent="-171450">
              <a:buFontTx/>
              <a:buChar char="-"/>
            </a:pPr>
            <a:r>
              <a:rPr lang="de-DE" dirty="0"/>
              <a:t>Wenn es Fragen gibt, meldet euch gerne bei uns</a:t>
            </a:r>
          </a:p>
        </p:txBody>
      </p:sp>
      <p:sp>
        <p:nvSpPr>
          <p:cNvPr id="4" name="Foliennummernplatzhalter 3"/>
          <p:cNvSpPr>
            <a:spLocks noGrp="1"/>
          </p:cNvSpPr>
          <p:nvPr>
            <p:ph type="sldNum" sz="quarter" idx="5"/>
          </p:nvPr>
        </p:nvSpPr>
        <p:spPr/>
        <p:txBody>
          <a:bodyPr/>
          <a:lstStyle/>
          <a:p>
            <a:fld id="{1C91951F-8545-4D05-AF9A-4528DB871B17}" type="slidenum">
              <a:rPr lang="de-DE" smtClean="0"/>
              <a:t>1</a:t>
            </a:fld>
            <a:endParaRPr lang="de-DE"/>
          </a:p>
        </p:txBody>
      </p:sp>
    </p:spTree>
    <p:extLst>
      <p:ext uri="{BB962C8B-B14F-4D97-AF65-F5344CB8AC3E}">
        <p14:creationId xmlns:p14="http://schemas.microsoft.com/office/powerpoint/2010/main" val="2874329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b="0" i="0" dirty="0">
                <a:solidFill>
                  <a:srgbClr val="111111"/>
                </a:solidFill>
                <a:effectLst/>
                <a:latin typeface="-apple-system"/>
              </a:rPr>
              <a:t>Diese Folie vergleicht die konventionelle Industrieproduktion mit klimaneutralen Technologien.</a:t>
            </a:r>
          </a:p>
          <a:p>
            <a:pPr algn="l"/>
            <a:r>
              <a:rPr lang="de-DE" b="1" i="0" dirty="0">
                <a:solidFill>
                  <a:srgbClr val="111111"/>
                </a:solidFill>
                <a:effectLst/>
                <a:latin typeface="-apple-system"/>
              </a:rPr>
              <a:t>Konventionelle Industrie:</a:t>
            </a:r>
            <a:r>
              <a:rPr lang="de-DE" b="0" i="0" dirty="0">
                <a:solidFill>
                  <a:srgbClr val="111111"/>
                </a:solidFill>
                <a:effectLst/>
                <a:latin typeface="-apple-system"/>
              </a:rPr>
              <a:t> Auf der linken Seite sehen wir ein Bild von flüssigem Metall, das in einer industriellen Umgebung gegossen wird. Die Stahl-, Chemie- und Zementbranche gehören zu den größten Emittenten von Treibhausgasen (THG) in Deutschland. Diese Industrien sind energieintensiv und verursachen erhebliche Mengen an CO2-Emissionen.</a:t>
            </a:r>
          </a:p>
          <a:p>
            <a:pPr algn="l"/>
            <a:r>
              <a:rPr lang="de-DE" b="1" i="0" dirty="0">
                <a:solidFill>
                  <a:srgbClr val="111111"/>
                </a:solidFill>
                <a:effectLst/>
                <a:latin typeface="-apple-system"/>
              </a:rPr>
              <a:t>Klimaneutrale Technologien:</a:t>
            </a:r>
            <a:r>
              <a:rPr lang="de-DE" b="0" i="0" dirty="0">
                <a:solidFill>
                  <a:srgbClr val="111111"/>
                </a:solidFill>
                <a:effectLst/>
                <a:latin typeface="-apple-system"/>
              </a:rPr>
              <a:t> Auf der rechten Seite sehen wir ein Bild einer Pipeline mit der Aufschrift “H2”, was auf die Nutzung von Wasserstoff hinweist. Für diese Branchen gibt es bereits klimaneutrale Technologien, die jedoch viel Wasserstoff und erneuerbaren Strom benötigen. Der Einsatz von grünem Wasserstoff und erneuerbaren Energien kann dazu beitragen, die Emissionen in diesen Sektoren erheblich zu reduzieren.</a:t>
            </a:r>
          </a:p>
          <a:p>
            <a:pPr algn="l"/>
            <a:r>
              <a:rPr lang="de-DE" b="0" i="0" dirty="0">
                <a:solidFill>
                  <a:srgbClr val="111111"/>
                </a:solidFill>
                <a:effectLst/>
                <a:latin typeface="-apple-system"/>
              </a:rPr>
              <a:t>Diese Gegenüberstellung zeigt die Herausforderungen und Möglichkeiten der Dekarbonisierung der Industrie und unterstreicht die Bedeutung von Innovationen und Investitionen in klimafreundliche Technologien.</a:t>
            </a:r>
          </a:p>
          <a:p>
            <a:endParaRPr lang="de-DE" dirty="0"/>
          </a:p>
        </p:txBody>
      </p:sp>
      <p:sp>
        <p:nvSpPr>
          <p:cNvPr id="4" name="Foliennummernplatzhalter 3"/>
          <p:cNvSpPr>
            <a:spLocks noGrp="1"/>
          </p:cNvSpPr>
          <p:nvPr>
            <p:ph type="sldNum" sz="quarter" idx="5"/>
          </p:nvPr>
        </p:nvSpPr>
        <p:spPr/>
        <p:txBody>
          <a:bodyPr/>
          <a:lstStyle/>
          <a:p>
            <a:fld id="{936E8D83-37F7-41E4-A08B-86B94302AF45}" type="slidenum">
              <a:rPr lang="de-DE" smtClean="0"/>
              <a:t>10</a:t>
            </a:fld>
            <a:endParaRPr lang="de-DE"/>
          </a:p>
        </p:txBody>
      </p:sp>
    </p:spTree>
    <p:extLst>
      <p:ext uri="{BB962C8B-B14F-4D97-AF65-F5344CB8AC3E}">
        <p14:creationId xmlns:p14="http://schemas.microsoft.com/office/powerpoint/2010/main" val="3992507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b="0" i="0" dirty="0">
                <a:solidFill>
                  <a:srgbClr val="111111"/>
                </a:solidFill>
                <a:effectLst/>
                <a:latin typeface="-apple-system"/>
              </a:rPr>
              <a:t>Diese Folie vergleicht die konventionellen Verbrennungsmotoren mit der Elektromobilität und deren Auswirkungen auf die Treibhausgasemissionen.</a:t>
            </a:r>
          </a:p>
          <a:p>
            <a:pPr algn="l"/>
            <a:r>
              <a:rPr lang="de-DE" b="1" i="0" dirty="0">
                <a:solidFill>
                  <a:srgbClr val="111111"/>
                </a:solidFill>
                <a:effectLst/>
                <a:latin typeface="-apple-system"/>
              </a:rPr>
              <a:t>Verbrennungsmotoren:</a:t>
            </a:r>
            <a:r>
              <a:rPr lang="de-DE" b="0" i="0" dirty="0">
                <a:solidFill>
                  <a:srgbClr val="111111"/>
                </a:solidFill>
                <a:effectLst/>
                <a:latin typeface="-apple-system"/>
              </a:rPr>
              <a:t> Auf der linken Seite sehen wir ein Bild eines Fahrzeugs, das mit einem herkömmlichen Kraftstoff betankt wird. Verbrennungsmotoren verursachen erhebliche Mengen an Treibhausgasen (THG) und haben im Vergleich zu Elektromotoren einen geringeren Wirkungsgrad. Dies bedeutet, dass sie mehr Energie verbrauchen und mehr Emissionen produzieren.</a:t>
            </a:r>
          </a:p>
          <a:p>
            <a:pPr algn="l"/>
            <a:r>
              <a:rPr lang="de-DE" b="1" i="0" dirty="0">
                <a:solidFill>
                  <a:srgbClr val="111111"/>
                </a:solidFill>
                <a:effectLst/>
                <a:latin typeface="-apple-system"/>
              </a:rPr>
              <a:t>Elektromobilität:</a:t>
            </a:r>
            <a:r>
              <a:rPr lang="de-DE" b="0" i="0" dirty="0">
                <a:solidFill>
                  <a:srgbClr val="111111"/>
                </a:solidFill>
                <a:effectLst/>
                <a:latin typeface="-apple-system"/>
              </a:rPr>
              <a:t> Auf der rechten Seite sehen wir ein Bild eines Elektrofahrzeugs, das an einer Ladestation aufgeladen wird. Der Umstieg auf Elektromobilität kann die THG erheblich reduzieren, da Elektrofahrzeuge keine direkten Emissionen verursachen. Zudem ist die verstärkte Nutzung öffentlicher Verkehrsmittel eine weitere Möglichkeit, die Emissionen im Verkehrssektor zu senken.</a:t>
            </a:r>
          </a:p>
          <a:p>
            <a:pPr algn="l"/>
            <a:r>
              <a:rPr lang="de-DE" b="0" i="0" dirty="0">
                <a:solidFill>
                  <a:srgbClr val="111111"/>
                </a:solidFill>
                <a:effectLst/>
                <a:latin typeface="-apple-system"/>
              </a:rPr>
              <a:t>Diese Gegenüberstellung verdeutlicht die Vorteile der Elektromobilität und der Nutzung öffentlicher Verkehrsmittel gegenüber konventionellen Verbrennungsmotoren und unterstreicht die Notwendigkeit eines Übergangs zu nachhaltigeren Verkehrsmitteln.</a:t>
            </a:r>
          </a:p>
          <a:p>
            <a:endParaRPr lang="de-DE" dirty="0"/>
          </a:p>
        </p:txBody>
      </p:sp>
      <p:sp>
        <p:nvSpPr>
          <p:cNvPr id="4" name="Foliennummernplatzhalter 3"/>
          <p:cNvSpPr>
            <a:spLocks noGrp="1"/>
          </p:cNvSpPr>
          <p:nvPr>
            <p:ph type="sldNum" sz="quarter" idx="5"/>
          </p:nvPr>
        </p:nvSpPr>
        <p:spPr/>
        <p:txBody>
          <a:bodyPr/>
          <a:lstStyle/>
          <a:p>
            <a:fld id="{936E8D83-37F7-41E4-A08B-86B94302AF45}" type="slidenum">
              <a:rPr lang="de-DE" smtClean="0"/>
              <a:t>11</a:t>
            </a:fld>
            <a:endParaRPr lang="de-DE"/>
          </a:p>
        </p:txBody>
      </p:sp>
    </p:spTree>
    <p:extLst>
      <p:ext uri="{BB962C8B-B14F-4D97-AF65-F5344CB8AC3E}">
        <p14:creationId xmlns:p14="http://schemas.microsoft.com/office/powerpoint/2010/main" val="1370566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b="0" i="0" dirty="0">
                <a:solidFill>
                  <a:srgbClr val="111111"/>
                </a:solidFill>
                <a:effectLst/>
                <a:latin typeface="-apple-system"/>
              </a:rPr>
              <a:t>Diese Folie vergleicht schlecht isolierte Häuser und fossile Heizsysteme mit modernen Lösungen wie Wärmepumpen und besserer Dämmung.</a:t>
            </a:r>
          </a:p>
          <a:p>
            <a:pPr algn="l"/>
            <a:r>
              <a:rPr lang="de-DE" b="1" i="0" dirty="0">
                <a:solidFill>
                  <a:srgbClr val="111111"/>
                </a:solidFill>
                <a:effectLst/>
                <a:latin typeface="-apple-system"/>
              </a:rPr>
              <a:t>Schlecht isolierte Häuser:</a:t>
            </a:r>
            <a:r>
              <a:rPr lang="de-DE" b="0" i="0" dirty="0">
                <a:solidFill>
                  <a:srgbClr val="111111"/>
                </a:solidFill>
                <a:effectLst/>
                <a:latin typeface="-apple-system"/>
              </a:rPr>
              <a:t> Auf der linken Seite sehen wir ein Bild eines Hauses mit schlechter Isolierung und alten Heizsystemen. Diese verursachen hohe Treibhausgasemissionen (THG) und sind ineffizient in der Energienutzung.</a:t>
            </a:r>
          </a:p>
          <a:p>
            <a:pPr algn="l"/>
            <a:r>
              <a:rPr lang="de-DE" b="1" i="0" dirty="0">
                <a:solidFill>
                  <a:srgbClr val="111111"/>
                </a:solidFill>
                <a:effectLst/>
                <a:latin typeface="-apple-system"/>
              </a:rPr>
              <a:t>Moderne Lösungen:</a:t>
            </a:r>
            <a:r>
              <a:rPr lang="de-DE" b="0" i="0" dirty="0">
                <a:solidFill>
                  <a:srgbClr val="111111"/>
                </a:solidFill>
                <a:effectLst/>
                <a:latin typeface="-apple-system"/>
              </a:rPr>
              <a:t> Auf der rechten Seite sehen wir ein Bild von Personen, die mit einem Wärmepumpensystem arbeiten. Eine bessere Dämmung und der Wechsel zu Wärmepumpen können den Energieverbrauch und die THG erheblich reduzieren. Wärmepumpen nutzen erneuerbare Energiequellen und sind wesentlich effizienter als fossile Heizsysteme.</a:t>
            </a:r>
          </a:p>
          <a:p>
            <a:pPr algn="l"/>
            <a:r>
              <a:rPr lang="de-DE" b="0" i="0" dirty="0">
                <a:solidFill>
                  <a:srgbClr val="111111"/>
                </a:solidFill>
                <a:effectLst/>
                <a:latin typeface="-apple-system"/>
              </a:rPr>
              <a:t>Diese Gegenüberstellung verdeutlicht die Vorteile moderner Heiztechnologien und besserer Dämmung gegenüber traditionellen Methoden und unterstreicht die Notwendigkeit von Investitionen in energieeffiziente Lösungen zur Reduktion von Emissionen im Gebäudesektor.</a:t>
            </a:r>
          </a:p>
          <a:p>
            <a:endParaRPr lang="de-DE" dirty="0"/>
          </a:p>
        </p:txBody>
      </p:sp>
      <p:sp>
        <p:nvSpPr>
          <p:cNvPr id="4" name="Foliennummernplatzhalter 3"/>
          <p:cNvSpPr>
            <a:spLocks noGrp="1"/>
          </p:cNvSpPr>
          <p:nvPr>
            <p:ph type="sldNum" sz="quarter" idx="5"/>
          </p:nvPr>
        </p:nvSpPr>
        <p:spPr/>
        <p:txBody>
          <a:bodyPr/>
          <a:lstStyle/>
          <a:p>
            <a:fld id="{936E8D83-37F7-41E4-A08B-86B94302AF45}" type="slidenum">
              <a:rPr lang="de-DE" smtClean="0"/>
              <a:t>12</a:t>
            </a:fld>
            <a:endParaRPr lang="de-DE"/>
          </a:p>
        </p:txBody>
      </p:sp>
    </p:spTree>
    <p:extLst>
      <p:ext uri="{BB962C8B-B14F-4D97-AF65-F5344CB8AC3E}">
        <p14:creationId xmlns:p14="http://schemas.microsoft.com/office/powerpoint/2010/main" val="2367968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buFont typeface="Arial" panose="020B0604020202020204" pitchFamily="34" charset="0"/>
              <a:buChar char="•"/>
            </a:pPr>
            <a:r>
              <a:rPr lang="de-DE" b="1" i="0" dirty="0">
                <a:solidFill>
                  <a:srgbClr val="111111"/>
                </a:solidFill>
                <a:effectLst/>
                <a:latin typeface="-apple-system"/>
              </a:rPr>
              <a:t>Höhere Emissionen</a:t>
            </a:r>
            <a:r>
              <a:rPr lang="de-DE" b="0" i="0" dirty="0">
                <a:solidFill>
                  <a:srgbClr val="111111"/>
                </a:solidFill>
                <a:effectLst/>
                <a:latin typeface="-apple-system"/>
              </a:rPr>
              <a:t>: Fleischprodukte wie Rindfleisch und Lamm haben die höchsten Emissionen.</a:t>
            </a:r>
          </a:p>
          <a:p>
            <a:pPr algn="l">
              <a:buFont typeface="Arial" panose="020B0604020202020204" pitchFamily="34" charset="0"/>
              <a:buChar char="•"/>
            </a:pPr>
            <a:r>
              <a:rPr lang="de-DE" b="1" i="0" dirty="0">
                <a:solidFill>
                  <a:srgbClr val="111111"/>
                </a:solidFill>
                <a:effectLst/>
                <a:latin typeface="-apple-system"/>
              </a:rPr>
              <a:t>Niedrigere Emissionen</a:t>
            </a:r>
            <a:r>
              <a:rPr lang="de-DE" b="0" i="0" dirty="0">
                <a:solidFill>
                  <a:srgbClr val="111111"/>
                </a:solidFill>
                <a:effectLst/>
                <a:latin typeface="-apple-system"/>
              </a:rPr>
              <a:t>: Pflanzliche Lebensmittel wie Gemüse und Getreide haben deutlich geringere Emissionen</a:t>
            </a:r>
          </a:p>
          <a:p>
            <a:endParaRPr lang="de-DE" dirty="0"/>
          </a:p>
        </p:txBody>
      </p:sp>
      <p:sp>
        <p:nvSpPr>
          <p:cNvPr id="4" name="Foliennummernplatzhalter 3"/>
          <p:cNvSpPr>
            <a:spLocks noGrp="1"/>
          </p:cNvSpPr>
          <p:nvPr>
            <p:ph type="sldNum" sz="quarter" idx="5"/>
          </p:nvPr>
        </p:nvSpPr>
        <p:spPr/>
        <p:txBody>
          <a:bodyPr/>
          <a:lstStyle/>
          <a:p>
            <a:fld id="{936E8D83-37F7-41E4-A08B-86B94302AF45}" type="slidenum">
              <a:rPr lang="de-DE" smtClean="0"/>
              <a:t>13</a:t>
            </a:fld>
            <a:endParaRPr lang="de-DE"/>
          </a:p>
        </p:txBody>
      </p:sp>
    </p:spTree>
    <p:extLst>
      <p:ext uri="{BB962C8B-B14F-4D97-AF65-F5344CB8AC3E}">
        <p14:creationId xmlns:p14="http://schemas.microsoft.com/office/powerpoint/2010/main" val="1091553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Aktuelle Ausgaben für fossile Brennstoffe:</a:t>
            </a:r>
            <a:endParaRPr lang="de-DE" dirty="0"/>
          </a:p>
          <a:p>
            <a:pPr>
              <a:buFont typeface="Arial" panose="020B0604020202020204" pitchFamily="34" charset="0"/>
              <a:buChar char="•"/>
            </a:pPr>
            <a:r>
              <a:rPr lang="de-DE" dirty="0"/>
              <a:t>Jährlich zahlen wir zwischen 75 und 133 Milliarden Euro für fossile Brennstoffe.</a:t>
            </a:r>
          </a:p>
          <a:p>
            <a:pPr>
              <a:buFont typeface="Arial" panose="020B0604020202020204" pitchFamily="34" charset="0"/>
              <a:buChar char="•"/>
            </a:pPr>
            <a:r>
              <a:rPr lang="de-DE" dirty="0"/>
              <a:t>Diese Summe umfasst sowohl die Kosten für die Brennstoffe als auch Subventionen für das fossile Energiesystem.</a:t>
            </a:r>
          </a:p>
          <a:p>
            <a:pPr>
              <a:buFont typeface="Arial" panose="020B0604020202020204" pitchFamily="34" charset="0"/>
              <a:buChar char="•"/>
            </a:pPr>
            <a:r>
              <a:rPr lang="de-DE" dirty="0"/>
              <a:t>Wichtig: Diese Ausgaben fallen jedes Jahr erneut an, da die fossilen Brennstoffe verbrannt und aufgebraucht werden.</a:t>
            </a:r>
          </a:p>
          <a:p>
            <a:r>
              <a:rPr lang="de-DE" b="1" dirty="0"/>
              <a:t>Kosten des Umstiegs auf erneuerbare Energien:</a:t>
            </a:r>
            <a:endParaRPr lang="de-DE" dirty="0"/>
          </a:p>
          <a:p>
            <a:pPr>
              <a:buFont typeface="Arial" panose="020B0604020202020204" pitchFamily="34" charset="0"/>
              <a:buChar char="•"/>
            </a:pPr>
            <a:r>
              <a:rPr lang="de-DE" dirty="0"/>
              <a:t>Der Umstieg auf 100 % erneuerbare Energien würde jährlich zwischen 37 und 73 Milliarden Euro kosten.</a:t>
            </a:r>
          </a:p>
          <a:p>
            <a:pPr>
              <a:buFont typeface="Arial" panose="020B0604020202020204" pitchFamily="34" charset="0"/>
              <a:buChar char="•"/>
            </a:pPr>
            <a:r>
              <a:rPr lang="de-DE" dirty="0"/>
              <a:t>Diese Kosten sind hauptsächlich Investitionen in den Ausbau und Umbau der Infrastruktur für erneuerbare Energien bis 2045.</a:t>
            </a:r>
          </a:p>
          <a:p>
            <a:pPr>
              <a:buFont typeface="Arial" panose="020B0604020202020204" pitchFamily="34" charset="0"/>
              <a:buChar char="•"/>
            </a:pPr>
            <a:r>
              <a:rPr lang="de-DE" dirty="0"/>
              <a:t>Im Gegensatz zu fossilen Brennstoffen sind diese Investitionen langfristig und sichern die Energieversorgung über Jahre.</a:t>
            </a:r>
          </a:p>
          <a:p>
            <a:r>
              <a:rPr lang="de-DE" b="1" dirty="0"/>
              <a:t>Hauptpunkt:</a:t>
            </a:r>
            <a:endParaRPr lang="de-DE" dirty="0"/>
          </a:p>
          <a:p>
            <a:pPr>
              <a:buFont typeface="Arial" panose="020B0604020202020204" pitchFamily="34" charset="0"/>
              <a:buChar char="•"/>
            </a:pPr>
            <a:r>
              <a:rPr lang="de-DE" dirty="0"/>
              <a:t>Der Umstieg auf erneuerbare Energien mag teuer erscheinen, ist aber langfristig deutlich günstiger im Vergleich zu den fortlaufenden jährlichen Ausgaben für fossile Brennstoffe.</a:t>
            </a:r>
          </a:p>
          <a:p>
            <a:pPr>
              <a:buFont typeface="Arial" panose="020B0604020202020204" pitchFamily="34" charset="0"/>
              <a:buChar char="•"/>
            </a:pPr>
            <a:r>
              <a:rPr lang="de-DE" dirty="0"/>
              <a:t>Investitionen in erneuerbare Energien bieten nachhaltige und langfristige Lösungen, während die Abhängigkeit von fossilen Brennstoffen kontinuierliche finanzielle und ökologische Kosten verursacht.</a:t>
            </a:r>
          </a:p>
          <a:p>
            <a:endParaRPr lang="de-DE" dirty="0"/>
          </a:p>
        </p:txBody>
      </p:sp>
      <p:sp>
        <p:nvSpPr>
          <p:cNvPr id="4" name="Foliennummernplatzhalter 3"/>
          <p:cNvSpPr>
            <a:spLocks noGrp="1"/>
          </p:cNvSpPr>
          <p:nvPr>
            <p:ph type="sldNum" sz="quarter" idx="5"/>
          </p:nvPr>
        </p:nvSpPr>
        <p:spPr/>
        <p:txBody>
          <a:bodyPr/>
          <a:lstStyle/>
          <a:p>
            <a:fld id="{936E8D83-37F7-41E4-A08B-86B94302AF45}" type="slidenum">
              <a:rPr lang="de-DE" smtClean="0"/>
              <a:t>14</a:t>
            </a:fld>
            <a:endParaRPr lang="de-DE"/>
          </a:p>
        </p:txBody>
      </p:sp>
    </p:spTree>
    <p:extLst>
      <p:ext uri="{BB962C8B-B14F-4D97-AF65-F5344CB8AC3E}">
        <p14:creationId xmlns:p14="http://schemas.microsoft.com/office/powerpoint/2010/main" val="1471909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buFont typeface="+mj-lt"/>
              <a:buAutoNum type="arabicPeriod"/>
            </a:pPr>
            <a:r>
              <a:rPr lang="de-DE" b="1" i="0" dirty="0">
                <a:solidFill>
                  <a:srgbClr val="111111"/>
                </a:solidFill>
                <a:effectLst/>
                <a:latin typeface="-apple-system"/>
              </a:rPr>
              <a:t>Ziele</a:t>
            </a:r>
            <a:r>
              <a:rPr lang="de-DE" b="0" i="0" dirty="0">
                <a:solidFill>
                  <a:srgbClr val="111111"/>
                </a:solidFill>
                <a:effectLst/>
                <a:latin typeface="-apple-system"/>
              </a:rPr>
              <a:t>:</a:t>
            </a:r>
          </a:p>
          <a:p>
            <a:pPr marL="742950" lvl="1" indent="-285750" algn="l">
              <a:buFont typeface="+mj-lt"/>
              <a:buAutoNum type="arabicPeriod"/>
            </a:pPr>
            <a:r>
              <a:rPr lang="de-DE" b="1" i="0" dirty="0">
                <a:solidFill>
                  <a:srgbClr val="111111"/>
                </a:solidFill>
                <a:effectLst/>
                <a:latin typeface="-apple-system"/>
              </a:rPr>
              <a:t>Paris-Abkommen 2015</a:t>
            </a:r>
            <a:r>
              <a:rPr lang="de-DE" b="0" i="0" dirty="0">
                <a:solidFill>
                  <a:srgbClr val="111111"/>
                </a:solidFill>
                <a:effectLst/>
                <a:latin typeface="-apple-system"/>
              </a:rPr>
              <a:t>: Begrenzung der globalen Erwärmung auf unter 1,5-2 Grad Celsius.</a:t>
            </a:r>
          </a:p>
          <a:p>
            <a:pPr marL="742950" lvl="1" indent="-285750" algn="l">
              <a:buFont typeface="+mj-lt"/>
              <a:buAutoNum type="arabicPeriod"/>
            </a:pPr>
            <a:r>
              <a:rPr lang="de-DE" b="1" i="0" dirty="0">
                <a:solidFill>
                  <a:srgbClr val="111111"/>
                </a:solidFill>
                <a:effectLst/>
                <a:latin typeface="-apple-system"/>
              </a:rPr>
              <a:t>Bedeutung</a:t>
            </a:r>
            <a:r>
              <a:rPr lang="de-DE" b="0" i="0" dirty="0">
                <a:solidFill>
                  <a:srgbClr val="111111"/>
                </a:solidFill>
                <a:effectLst/>
                <a:latin typeface="-apple-system"/>
              </a:rPr>
              <a:t>: Diese Ziele sind entscheidend, um die schlimmsten Auswirkungen des Klimawandels zu vermeiden.</a:t>
            </a:r>
          </a:p>
          <a:p>
            <a:pPr algn="l">
              <a:buFont typeface="+mj-lt"/>
              <a:buAutoNum type="arabicPeriod"/>
            </a:pPr>
            <a:r>
              <a:rPr lang="de-DE" b="1" i="0" dirty="0">
                <a:solidFill>
                  <a:srgbClr val="111111"/>
                </a:solidFill>
                <a:effectLst/>
                <a:latin typeface="-apple-system"/>
              </a:rPr>
              <a:t>Strategien</a:t>
            </a:r>
            <a:r>
              <a:rPr lang="de-DE" b="0" i="0" dirty="0">
                <a:solidFill>
                  <a:srgbClr val="111111"/>
                </a:solidFill>
                <a:effectLst/>
                <a:latin typeface="-apple-system"/>
              </a:rPr>
              <a:t>:</a:t>
            </a:r>
          </a:p>
          <a:p>
            <a:pPr marL="742950" lvl="1" indent="-285750" algn="l">
              <a:buFont typeface="+mj-lt"/>
              <a:buAutoNum type="arabicPeriod"/>
            </a:pPr>
            <a:r>
              <a:rPr lang="de-DE" b="1" i="0" dirty="0">
                <a:solidFill>
                  <a:srgbClr val="111111"/>
                </a:solidFill>
                <a:effectLst/>
                <a:latin typeface="-apple-system"/>
              </a:rPr>
              <a:t>Jährliche Klimakonferenzen</a:t>
            </a:r>
            <a:r>
              <a:rPr lang="de-DE" b="0" i="0" dirty="0">
                <a:solidFill>
                  <a:srgbClr val="111111"/>
                </a:solidFill>
                <a:effectLst/>
                <a:latin typeface="-apple-system"/>
              </a:rPr>
              <a:t>: Treffen der internationalen Gemeinschaft, um Fortschritte zu überprüfen und Maßnahmen zu verstärken.</a:t>
            </a:r>
          </a:p>
          <a:p>
            <a:pPr marL="742950" lvl="1" indent="-285750" algn="l">
              <a:buFont typeface="+mj-lt"/>
              <a:buAutoNum type="arabicPeriod"/>
            </a:pPr>
            <a:r>
              <a:rPr lang="de-DE" b="1" i="0" dirty="0">
                <a:solidFill>
                  <a:srgbClr val="111111"/>
                </a:solidFill>
                <a:effectLst/>
                <a:latin typeface="-apple-system"/>
              </a:rPr>
              <a:t>Kooperation</a:t>
            </a:r>
            <a:r>
              <a:rPr lang="de-DE" b="0" i="0" dirty="0">
                <a:solidFill>
                  <a:srgbClr val="111111"/>
                </a:solidFill>
                <a:effectLst/>
                <a:latin typeface="-apple-system"/>
              </a:rPr>
              <a:t>: Betonung der Notwendigkeit globaler Zusammenarbeit zur Erreichung der Klimaziele.</a:t>
            </a:r>
          </a:p>
          <a:p>
            <a:pPr algn="l">
              <a:buFont typeface="+mj-lt"/>
              <a:buAutoNum type="arabicPeriod"/>
            </a:pPr>
            <a:r>
              <a:rPr lang="de-DE" b="1" i="0" dirty="0">
                <a:solidFill>
                  <a:srgbClr val="111111"/>
                </a:solidFill>
                <a:effectLst/>
                <a:latin typeface="-apple-system"/>
              </a:rPr>
              <a:t>Förderung</a:t>
            </a:r>
            <a:r>
              <a:rPr lang="de-DE" b="0" i="0" dirty="0">
                <a:solidFill>
                  <a:srgbClr val="111111"/>
                </a:solidFill>
                <a:effectLst/>
                <a:latin typeface="-apple-system"/>
              </a:rPr>
              <a:t>:</a:t>
            </a:r>
          </a:p>
          <a:p>
            <a:pPr marL="742950" lvl="1" indent="-285750" algn="l">
              <a:buFont typeface="+mj-lt"/>
              <a:buAutoNum type="arabicPeriod"/>
            </a:pPr>
            <a:r>
              <a:rPr lang="de-DE" b="1" i="0" dirty="0">
                <a:solidFill>
                  <a:srgbClr val="111111"/>
                </a:solidFill>
                <a:effectLst/>
                <a:latin typeface="-apple-system"/>
              </a:rPr>
              <a:t>Grüne Fonds</a:t>
            </a:r>
            <a:r>
              <a:rPr lang="de-DE" b="0" i="0" dirty="0">
                <a:solidFill>
                  <a:srgbClr val="111111"/>
                </a:solidFill>
                <a:effectLst/>
                <a:latin typeface="-apple-system"/>
              </a:rPr>
              <a:t>: Einrichtung und Aufstockung von Klimafonds zur Unterstützung von Klimaprojekten weltweit.</a:t>
            </a:r>
          </a:p>
          <a:p>
            <a:pPr marL="742950" lvl="1" indent="-285750" algn="l">
              <a:buFont typeface="+mj-lt"/>
              <a:buAutoNum type="arabicPeriod"/>
            </a:pPr>
            <a:r>
              <a:rPr lang="de-DE" b="1" i="0" dirty="0">
                <a:solidFill>
                  <a:srgbClr val="111111"/>
                </a:solidFill>
                <a:effectLst/>
                <a:latin typeface="-apple-system"/>
              </a:rPr>
              <a:t>Finanzierung</a:t>
            </a:r>
            <a:r>
              <a:rPr lang="de-DE" b="0" i="0" dirty="0">
                <a:solidFill>
                  <a:srgbClr val="111111"/>
                </a:solidFill>
                <a:effectLst/>
                <a:latin typeface="-apple-system"/>
              </a:rPr>
              <a:t>: Bereitstellung finanzieller Mittel für Anpassungs- und Minderungsmaßnahmen, insbesondere in Entwicklungsländern.</a:t>
            </a:r>
          </a:p>
          <a:p>
            <a:endParaRPr lang="de-DE" dirty="0"/>
          </a:p>
        </p:txBody>
      </p:sp>
      <p:sp>
        <p:nvSpPr>
          <p:cNvPr id="4" name="Foliennummernplatzhalter 3"/>
          <p:cNvSpPr>
            <a:spLocks noGrp="1"/>
          </p:cNvSpPr>
          <p:nvPr>
            <p:ph type="sldNum" sz="quarter" idx="5"/>
          </p:nvPr>
        </p:nvSpPr>
        <p:spPr/>
        <p:txBody>
          <a:bodyPr/>
          <a:lstStyle/>
          <a:p>
            <a:fld id="{936E8D83-37F7-41E4-A08B-86B94302AF45}" type="slidenum">
              <a:rPr lang="de-DE" smtClean="0"/>
              <a:t>15</a:t>
            </a:fld>
            <a:endParaRPr lang="de-DE"/>
          </a:p>
        </p:txBody>
      </p:sp>
    </p:spTree>
    <p:extLst>
      <p:ext uri="{BB962C8B-B14F-4D97-AF65-F5344CB8AC3E}">
        <p14:creationId xmlns:p14="http://schemas.microsoft.com/office/powerpoint/2010/main" val="1804322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b="0" i="0" dirty="0">
                <a:solidFill>
                  <a:srgbClr val="111111"/>
                </a:solidFill>
                <a:effectLst/>
                <a:latin typeface="-apple-system"/>
              </a:rPr>
              <a:t>Diese Folie zeigt verschiedene Szenarien für die Reduktion der Treibhausgasemissionen und deren Auswirkungen auf die globale Erwärmung bis 2100.</a:t>
            </a:r>
          </a:p>
          <a:p>
            <a:pPr algn="l"/>
            <a:r>
              <a:rPr lang="de-DE" b="1" i="0" dirty="0">
                <a:solidFill>
                  <a:srgbClr val="111111"/>
                </a:solidFill>
                <a:effectLst/>
                <a:latin typeface="-apple-system"/>
              </a:rPr>
              <a:t>Szenarien:</a:t>
            </a:r>
            <a:endParaRPr lang="de-DE" b="0" i="0" dirty="0">
              <a:solidFill>
                <a:srgbClr val="111111"/>
              </a:solidFill>
              <a:effectLst/>
              <a:latin typeface="-apple-system"/>
            </a:endParaRPr>
          </a:p>
          <a:p>
            <a:pPr algn="l">
              <a:buFont typeface="Arial" panose="020B0604020202020204" pitchFamily="34" charset="0"/>
              <a:buChar char="•"/>
            </a:pPr>
            <a:r>
              <a:rPr lang="de-DE" b="1" i="0" dirty="0">
                <a:solidFill>
                  <a:srgbClr val="111111"/>
                </a:solidFill>
                <a:effectLst/>
                <a:latin typeface="-apple-system"/>
              </a:rPr>
              <a:t>Aktuelle Politik &amp; Handeln:</a:t>
            </a:r>
            <a:r>
              <a:rPr lang="de-DE" b="0" i="0" dirty="0">
                <a:solidFill>
                  <a:srgbClr val="111111"/>
                </a:solidFill>
                <a:effectLst/>
                <a:latin typeface="-apple-system"/>
              </a:rPr>
              <a:t> Basierend auf der aktuellen Politik und den Maßnahmen der realen Welt wird ein Temperaturanstieg von etwa +2,7°C bis 2100 prognostiziert.</a:t>
            </a:r>
          </a:p>
          <a:p>
            <a:pPr algn="l">
              <a:buFont typeface="Arial" panose="020B0604020202020204" pitchFamily="34" charset="0"/>
              <a:buChar char="•"/>
            </a:pPr>
            <a:r>
              <a:rPr lang="de-DE" b="1" i="0" dirty="0">
                <a:solidFill>
                  <a:srgbClr val="111111"/>
                </a:solidFill>
                <a:effectLst/>
                <a:latin typeface="-apple-system"/>
              </a:rPr>
              <a:t>2030 Ziele:</a:t>
            </a:r>
            <a:r>
              <a:rPr lang="de-DE" b="0" i="0" dirty="0">
                <a:solidFill>
                  <a:srgbClr val="111111"/>
                </a:solidFill>
                <a:effectLst/>
                <a:latin typeface="-apple-system"/>
              </a:rPr>
              <a:t> Bei voller Implementierung der national festgelegten Beiträge (NDCs) für 2030 wird ein Temperaturanstieg von etwa +2,4°C erwartet.</a:t>
            </a:r>
          </a:p>
          <a:p>
            <a:pPr algn="l">
              <a:buFont typeface="Arial" panose="020B0604020202020204" pitchFamily="34" charset="0"/>
              <a:buChar char="•"/>
            </a:pPr>
            <a:r>
              <a:rPr lang="de-DE" b="1" i="0" dirty="0">
                <a:solidFill>
                  <a:srgbClr val="111111"/>
                </a:solidFill>
                <a:effectLst/>
                <a:latin typeface="-apple-system"/>
              </a:rPr>
              <a:t>Optimistisches Szenario:</a:t>
            </a:r>
            <a:r>
              <a:rPr lang="de-DE" b="0" i="0" dirty="0">
                <a:solidFill>
                  <a:srgbClr val="111111"/>
                </a:solidFill>
                <a:effectLst/>
                <a:latin typeface="-apple-system"/>
              </a:rPr>
              <a:t> Dieses Szenario geht von der vollen Implementierung aller angekündigten Ziele, einschließlich Netto-Null-Zielen und Langzeitstrategien, aus und prognostiziert einen Temperaturanstieg von etwa +2,0°C.</a:t>
            </a:r>
          </a:p>
          <a:p>
            <a:pPr algn="l"/>
            <a:r>
              <a:rPr lang="de-DE" b="1" i="0" dirty="0">
                <a:solidFill>
                  <a:srgbClr val="111111"/>
                </a:solidFill>
                <a:effectLst/>
                <a:latin typeface="-apple-system"/>
              </a:rPr>
              <a:t>Paris-Abkommen:</a:t>
            </a:r>
            <a:r>
              <a:rPr lang="de-DE" b="0" i="0" dirty="0">
                <a:solidFill>
                  <a:srgbClr val="111111"/>
                </a:solidFill>
                <a:effectLst/>
                <a:latin typeface="-apple-system"/>
              </a:rPr>
              <a:t> Das Ziel des Pariser Abkommens ist es, die globale Erwärmung auf unter +1,5°C zu begrenzen. Der aktuelle Stand zeigt jedoch, dass wir davon aktuell (weit) entfernt sind</a:t>
            </a:r>
          </a:p>
          <a:p>
            <a:pPr algn="l"/>
            <a:r>
              <a:rPr lang="de-DE" b="1" i="0" dirty="0">
                <a:solidFill>
                  <a:srgbClr val="111111"/>
                </a:solidFill>
                <a:effectLst/>
                <a:latin typeface="-apple-system"/>
              </a:rPr>
              <a:t>Climate Action Tracker (CAT):</a:t>
            </a:r>
            <a:r>
              <a:rPr lang="de-DE" b="0" i="0" dirty="0">
                <a:solidFill>
                  <a:srgbClr val="111111"/>
                </a:solidFill>
                <a:effectLst/>
                <a:latin typeface="-apple-system"/>
              </a:rPr>
              <a:t> Die Erwärmungsprognosen des CAT zeigen, dass erhebliche Anstrengungen erforderlich sind, um die Ziele des Pariser Abkommens zu erreichen und die globale Erwärmung zu begrenzen.</a:t>
            </a:r>
          </a:p>
          <a:p>
            <a:endParaRPr lang="de-DE" dirty="0"/>
          </a:p>
        </p:txBody>
      </p:sp>
      <p:sp>
        <p:nvSpPr>
          <p:cNvPr id="4" name="Foliennummernplatzhalter 3"/>
          <p:cNvSpPr>
            <a:spLocks noGrp="1"/>
          </p:cNvSpPr>
          <p:nvPr>
            <p:ph type="sldNum" sz="quarter" idx="5"/>
          </p:nvPr>
        </p:nvSpPr>
        <p:spPr/>
        <p:txBody>
          <a:bodyPr/>
          <a:lstStyle/>
          <a:p>
            <a:fld id="{936E8D83-37F7-41E4-A08B-86B94302AF45}" type="slidenum">
              <a:rPr lang="de-DE" smtClean="0"/>
              <a:t>16</a:t>
            </a:fld>
            <a:endParaRPr lang="de-DE"/>
          </a:p>
        </p:txBody>
      </p:sp>
    </p:spTree>
    <p:extLst>
      <p:ext uri="{BB962C8B-B14F-4D97-AF65-F5344CB8AC3E}">
        <p14:creationId xmlns:p14="http://schemas.microsoft.com/office/powerpoint/2010/main" val="3590339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b="0" i="0" dirty="0">
                <a:solidFill>
                  <a:srgbClr val="111111"/>
                </a:solidFill>
                <a:effectLst/>
                <a:latin typeface="-apple-system"/>
              </a:rPr>
              <a:t>Diese Folie beschreibt die Ziele und Strategien der Klimapolitik der Europäischen Union.</a:t>
            </a:r>
          </a:p>
          <a:p>
            <a:pPr algn="l"/>
            <a:r>
              <a:rPr lang="de-DE" b="1" i="0" dirty="0">
                <a:solidFill>
                  <a:srgbClr val="111111"/>
                </a:solidFill>
                <a:effectLst/>
                <a:latin typeface="-apple-system"/>
              </a:rPr>
              <a:t>Ziele:</a:t>
            </a:r>
            <a:endParaRPr lang="de-DE" b="0" i="0" dirty="0">
              <a:solidFill>
                <a:srgbClr val="111111"/>
              </a:solidFill>
              <a:effectLst/>
              <a:latin typeface="-apple-system"/>
            </a:endParaRPr>
          </a:p>
          <a:p>
            <a:pPr algn="l">
              <a:buFont typeface="Arial" panose="020B0604020202020204" pitchFamily="34" charset="0"/>
              <a:buChar char="•"/>
            </a:pPr>
            <a:r>
              <a:rPr lang="de-DE" b="1" i="0" dirty="0">
                <a:solidFill>
                  <a:srgbClr val="111111"/>
                </a:solidFill>
                <a:effectLst/>
                <a:latin typeface="-apple-system"/>
              </a:rPr>
              <a:t>Reduktion der Treibhausgasemissionen um mindestens 55% bis 2030</a:t>
            </a:r>
            <a:r>
              <a:rPr lang="de-DE" b="0" i="0" dirty="0">
                <a:solidFill>
                  <a:srgbClr val="111111"/>
                </a:solidFill>
                <a:effectLst/>
                <a:latin typeface="-apple-system"/>
              </a:rPr>
              <a:t> (im Vergleich zu 1990): Dies ist ein ehrgeiziges Ziel, das darauf abzielt, die Emissionen in der EU drastisch zu senken.</a:t>
            </a:r>
          </a:p>
          <a:p>
            <a:pPr algn="l">
              <a:buFont typeface="Arial" panose="020B0604020202020204" pitchFamily="34" charset="0"/>
              <a:buChar char="•"/>
            </a:pPr>
            <a:r>
              <a:rPr lang="de-DE" b="1" i="0" dirty="0">
                <a:solidFill>
                  <a:srgbClr val="111111"/>
                </a:solidFill>
                <a:effectLst/>
                <a:latin typeface="-apple-system"/>
              </a:rPr>
              <a:t>Klimaneutralität bis 2050:</a:t>
            </a:r>
            <a:r>
              <a:rPr lang="de-DE" b="0" i="0" dirty="0">
                <a:solidFill>
                  <a:srgbClr val="111111"/>
                </a:solidFill>
                <a:effectLst/>
                <a:latin typeface="-apple-system"/>
              </a:rPr>
              <a:t> Die EU strebt an, bis 2050 keine Netto-Treibhausgasemissionen mehr zu verursachen, was bedeutet, dass alle verbleibenden Emissionen durch Maßnahmen wie Aufforstung oder Technologien zur CO2-Abscheidung ausgeglichen werden.</a:t>
            </a:r>
          </a:p>
          <a:p>
            <a:pPr algn="l"/>
            <a:r>
              <a:rPr lang="de-DE" b="1" i="0" dirty="0">
                <a:solidFill>
                  <a:srgbClr val="111111"/>
                </a:solidFill>
                <a:effectLst/>
                <a:latin typeface="-apple-system"/>
              </a:rPr>
              <a:t>Strategien:</a:t>
            </a:r>
            <a:endParaRPr lang="de-DE" b="0" i="0" dirty="0">
              <a:solidFill>
                <a:srgbClr val="111111"/>
              </a:solidFill>
              <a:effectLst/>
              <a:latin typeface="-apple-system"/>
            </a:endParaRPr>
          </a:p>
          <a:p>
            <a:pPr algn="l">
              <a:buFont typeface="Arial" panose="020B0604020202020204" pitchFamily="34" charset="0"/>
              <a:buChar char="•"/>
            </a:pPr>
            <a:r>
              <a:rPr lang="de-DE" b="1" i="0" dirty="0">
                <a:solidFill>
                  <a:srgbClr val="111111"/>
                </a:solidFill>
                <a:effectLst/>
                <a:latin typeface="-apple-system"/>
              </a:rPr>
              <a:t>Europäischer Green Deal:</a:t>
            </a:r>
            <a:r>
              <a:rPr lang="de-DE" b="0" i="0" dirty="0">
                <a:solidFill>
                  <a:srgbClr val="111111"/>
                </a:solidFill>
                <a:effectLst/>
                <a:latin typeface="-apple-system"/>
              </a:rPr>
              <a:t> Ein umfassender Plan zur Förderung einer nachhaltigen Wirtschaft, der Maßnahmen in verschiedenen Bereichen wie Energie, Verkehr und Landwirtschaft umfasst.</a:t>
            </a:r>
          </a:p>
          <a:p>
            <a:pPr algn="l">
              <a:buFont typeface="Arial" panose="020B0604020202020204" pitchFamily="34" charset="0"/>
              <a:buChar char="•"/>
            </a:pPr>
            <a:r>
              <a:rPr lang="de-DE" b="1" i="0" dirty="0">
                <a:solidFill>
                  <a:srgbClr val="111111"/>
                </a:solidFill>
                <a:effectLst/>
                <a:latin typeface="-apple-system"/>
              </a:rPr>
              <a:t>Fit </a:t>
            </a:r>
            <a:r>
              <a:rPr lang="de-DE" b="1" i="0" dirty="0" err="1">
                <a:solidFill>
                  <a:srgbClr val="111111"/>
                </a:solidFill>
                <a:effectLst/>
                <a:latin typeface="-apple-system"/>
              </a:rPr>
              <a:t>for</a:t>
            </a:r>
            <a:r>
              <a:rPr lang="de-DE" b="1" i="0" dirty="0">
                <a:solidFill>
                  <a:srgbClr val="111111"/>
                </a:solidFill>
                <a:effectLst/>
                <a:latin typeface="-apple-system"/>
              </a:rPr>
              <a:t> 55-Paket:</a:t>
            </a:r>
            <a:r>
              <a:rPr lang="de-DE" b="0" i="0" dirty="0">
                <a:solidFill>
                  <a:srgbClr val="111111"/>
                </a:solidFill>
                <a:effectLst/>
                <a:latin typeface="-apple-system"/>
              </a:rPr>
              <a:t> Ein Maßnahmenpaket zur Erreichung der 55%-Reduktion bis 2030. Es beinhaltet verschiedene legislative und regulatorische Maßnahmen, um die Emissionen in der EU zu senken.</a:t>
            </a:r>
          </a:p>
          <a:p>
            <a:pPr algn="l">
              <a:buFont typeface="Arial" panose="020B0604020202020204" pitchFamily="34" charset="0"/>
              <a:buChar char="•"/>
            </a:pPr>
            <a:r>
              <a:rPr lang="de-DE" b="1" i="0" dirty="0">
                <a:solidFill>
                  <a:srgbClr val="111111"/>
                </a:solidFill>
                <a:effectLst/>
                <a:latin typeface="-apple-system"/>
              </a:rPr>
              <a:t>Emissionshandelssystem (ETS):</a:t>
            </a:r>
            <a:r>
              <a:rPr lang="de-DE" b="0" i="0" dirty="0">
                <a:solidFill>
                  <a:srgbClr val="111111"/>
                </a:solidFill>
                <a:effectLst/>
                <a:latin typeface="-apple-system"/>
              </a:rPr>
              <a:t> Ein marktbasierter Ansatz zur Reduktion von Emissionen in der Industrie und im Energiesektor. Das ETS wird auf neue Sektoren wie Schifffahrt und Gebäude ausgeweitet, um eine breitere Abdeckung und größere Emissionsreduktionen zu erreichen.</a:t>
            </a:r>
          </a:p>
          <a:p>
            <a:endParaRPr lang="de-DE" dirty="0"/>
          </a:p>
        </p:txBody>
      </p:sp>
      <p:sp>
        <p:nvSpPr>
          <p:cNvPr id="4" name="Foliennummernplatzhalter 3"/>
          <p:cNvSpPr>
            <a:spLocks noGrp="1"/>
          </p:cNvSpPr>
          <p:nvPr>
            <p:ph type="sldNum" sz="quarter" idx="5"/>
          </p:nvPr>
        </p:nvSpPr>
        <p:spPr/>
        <p:txBody>
          <a:bodyPr/>
          <a:lstStyle/>
          <a:p>
            <a:fld id="{936E8D83-37F7-41E4-A08B-86B94302AF45}" type="slidenum">
              <a:rPr lang="de-DE" smtClean="0"/>
              <a:t>17</a:t>
            </a:fld>
            <a:endParaRPr lang="de-DE"/>
          </a:p>
        </p:txBody>
      </p:sp>
    </p:spTree>
    <p:extLst>
      <p:ext uri="{BB962C8B-B14F-4D97-AF65-F5344CB8AC3E}">
        <p14:creationId xmlns:p14="http://schemas.microsoft.com/office/powerpoint/2010/main" val="1810081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Ziele:</a:t>
            </a:r>
            <a:endParaRPr lang="de-DE" dirty="0"/>
          </a:p>
          <a:p>
            <a:pPr>
              <a:buFont typeface="Arial" panose="020B0604020202020204" pitchFamily="34" charset="0"/>
              <a:buChar char="•"/>
            </a:pPr>
            <a:r>
              <a:rPr lang="de-DE" dirty="0"/>
              <a:t>Deutschland verfolgt das Ziel, bis 2045 </a:t>
            </a:r>
            <a:r>
              <a:rPr lang="de-DE" b="1" dirty="0"/>
              <a:t>klimaneutral</a:t>
            </a:r>
            <a:r>
              <a:rPr lang="de-DE" dirty="0"/>
              <a:t> zu werden. Dies bedeutet, dass die Netto-Treibhausgasemissionen bis zu diesem Zeitpunkt auf null reduziert werden sollen.</a:t>
            </a:r>
          </a:p>
          <a:p>
            <a:pPr>
              <a:buFont typeface="Arial" panose="020B0604020202020204" pitchFamily="34" charset="0"/>
              <a:buChar char="•"/>
            </a:pPr>
            <a:r>
              <a:rPr lang="de-DE" dirty="0"/>
              <a:t>Zwischenziel ist die </a:t>
            </a:r>
            <a:r>
              <a:rPr lang="de-DE" b="1" dirty="0"/>
              <a:t>Reduktion der Treibhausgasemissionen um 65% bis 2030</a:t>
            </a:r>
            <a:r>
              <a:rPr lang="de-DE" dirty="0"/>
              <a:t> im Vergleich zu den Emissionen von 1990. Dies ist ein bedeutender Schritt auf dem Weg zur Klimaneutralität.</a:t>
            </a:r>
          </a:p>
          <a:p>
            <a:r>
              <a:rPr lang="de-DE" b="1" dirty="0"/>
              <a:t>Strategien:</a:t>
            </a:r>
            <a:endParaRPr lang="de-DE" dirty="0"/>
          </a:p>
          <a:p>
            <a:pPr>
              <a:buFont typeface="Arial" panose="020B0604020202020204" pitchFamily="34" charset="0"/>
              <a:buChar char="•"/>
            </a:pPr>
            <a:r>
              <a:rPr lang="de-DE" b="1" dirty="0"/>
              <a:t>Energiewende:</a:t>
            </a:r>
            <a:r>
              <a:rPr lang="de-DE" dirty="0"/>
              <a:t> Ein zentraler Bestandteil der deutschen Klimapolitik ist die Förderung erneuerbarer Energien. Vor allem </a:t>
            </a:r>
            <a:r>
              <a:rPr lang="de-DE" b="1" dirty="0"/>
              <a:t>Wind- und Solarenergie</a:t>
            </a:r>
            <a:r>
              <a:rPr lang="de-DE" dirty="0"/>
              <a:t> sollen verstärkt genutzt werden, um den Anteil fossiler Brennstoffe (wie Kohle und Erdgas) zu reduzieren.</a:t>
            </a:r>
          </a:p>
          <a:p>
            <a:pPr>
              <a:buFont typeface="Arial" panose="020B0604020202020204" pitchFamily="34" charset="0"/>
              <a:buChar char="•"/>
            </a:pPr>
            <a:r>
              <a:rPr lang="de-DE" b="1" dirty="0"/>
              <a:t>Klimaschutzprogramme:</a:t>
            </a:r>
            <a:r>
              <a:rPr lang="de-DE" dirty="0"/>
              <a:t> Die Umsetzung von Maßnahmen zur </a:t>
            </a:r>
            <a:r>
              <a:rPr lang="de-DE" b="1" dirty="0"/>
              <a:t>Energieeffizienz</a:t>
            </a:r>
            <a:r>
              <a:rPr lang="de-DE" dirty="0"/>
              <a:t> und zur Reduktion von Emissionen in verschiedenen Sektoren – besonders in den Bereichen </a:t>
            </a:r>
            <a:r>
              <a:rPr lang="de-DE" b="1" dirty="0"/>
              <a:t>Verkehr</a:t>
            </a:r>
            <a:r>
              <a:rPr lang="de-DE" dirty="0"/>
              <a:t>, </a:t>
            </a:r>
            <a:r>
              <a:rPr lang="de-DE" b="1" dirty="0"/>
              <a:t>Industrie</a:t>
            </a:r>
            <a:r>
              <a:rPr lang="de-DE" dirty="0"/>
              <a:t> und </a:t>
            </a:r>
            <a:r>
              <a:rPr lang="de-DE" b="1" dirty="0"/>
              <a:t>Gebäude</a:t>
            </a:r>
            <a:r>
              <a:rPr lang="de-DE" dirty="0"/>
              <a:t> – ist essenziell. Diese Programme sollen sicherstellen, dass Deutschland seine Klimaziele erreicht.</a:t>
            </a:r>
          </a:p>
          <a:p>
            <a:r>
              <a:rPr lang="de-DE" b="1" dirty="0"/>
              <a:t>Förderung:</a:t>
            </a:r>
            <a:endParaRPr lang="de-DE" dirty="0"/>
          </a:p>
          <a:p>
            <a:pPr>
              <a:buFont typeface="Arial" panose="020B0604020202020204" pitchFamily="34" charset="0"/>
              <a:buChar char="•"/>
            </a:pPr>
            <a:r>
              <a:rPr lang="de-DE" b="1" dirty="0"/>
              <a:t>Finanzielle Anreize:</a:t>
            </a:r>
            <a:r>
              <a:rPr lang="de-DE" dirty="0"/>
              <a:t> Um den Übergang zu erneuerbaren Energien zu beschleunigen, bietet Deutschland </a:t>
            </a:r>
            <a:r>
              <a:rPr lang="de-DE" b="1" dirty="0"/>
              <a:t>Steuervergünstigungen</a:t>
            </a:r>
            <a:r>
              <a:rPr lang="de-DE" dirty="0"/>
              <a:t> und </a:t>
            </a:r>
            <a:r>
              <a:rPr lang="de-DE" b="1" dirty="0"/>
              <a:t>Subventionen</a:t>
            </a:r>
            <a:r>
              <a:rPr lang="de-DE" dirty="0"/>
              <a:t> an. Diese richten sich an Unternehmen und Privatpersonen, die in erneuerbare Energien investieren oder energieeffiziente Technologien nutzen.</a:t>
            </a:r>
          </a:p>
          <a:p>
            <a:pPr>
              <a:buFont typeface="Arial" panose="020B0604020202020204" pitchFamily="34" charset="0"/>
              <a:buChar char="•"/>
            </a:pPr>
            <a:r>
              <a:rPr lang="de-DE" b="1" dirty="0"/>
              <a:t>Öffentliche Infrastruktur:</a:t>
            </a:r>
            <a:r>
              <a:rPr lang="de-DE" dirty="0"/>
              <a:t> Ein weiterer Schwerpunkt liegt auf der Verbesserung der öffentlichen Infrastruktur, insbesondere im Bereich des </a:t>
            </a:r>
            <a:r>
              <a:rPr lang="de-DE" b="1" dirty="0"/>
              <a:t>öffentlichen Verkehrs</a:t>
            </a:r>
            <a:r>
              <a:rPr lang="de-DE" dirty="0"/>
              <a:t> und der </a:t>
            </a:r>
            <a:r>
              <a:rPr lang="de-DE" b="1" dirty="0"/>
              <a:t>Ladeinfrastruktur</a:t>
            </a:r>
            <a:r>
              <a:rPr lang="de-DE" dirty="0"/>
              <a:t> für Elektrofahrzeuge. Der Ausbau dieser Bereiche wird helfen, die Abhängigkeit von fossilen Brennstoffen zu verringern.</a:t>
            </a:r>
          </a:p>
          <a:p>
            <a:endParaRPr lang="de-DE" dirty="0"/>
          </a:p>
        </p:txBody>
      </p:sp>
      <p:sp>
        <p:nvSpPr>
          <p:cNvPr id="4" name="Foliennummernplatzhalter 3"/>
          <p:cNvSpPr>
            <a:spLocks noGrp="1"/>
          </p:cNvSpPr>
          <p:nvPr>
            <p:ph type="sldNum" sz="quarter" idx="5"/>
          </p:nvPr>
        </p:nvSpPr>
        <p:spPr/>
        <p:txBody>
          <a:bodyPr/>
          <a:lstStyle/>
          <a:p>
            <a:fld id="{936E8D83-37F7-41E4-A08B-86B94302AF45}" type="slidenum">
              <a:rPr lang="de-DE" smtClean="0"/>
              <a:t>18</a:t>
            </a:fld>
            <a:endParaRPr lang="de-DE"/>
          </a:p>
        </p:txBody>
      </p:sp>
    </p:spTree>
    <p:extLst>
      <p:ext uri="{BB962C8B-B14F-4D97-AF65-F5344CB8AC3E}">
        <p14:creationId xmlns:p14="http://schemas.microsoft.com/office/powerpoint/2010/main" val="3894399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C91951F-8545-4D05-AF9A-4528DB871B17}" type="slidenum">
              <a:rPr lang="de-DE" smtClean="0"/>
              <a:t>19</a:t>
            </a:fld>
            <a:endParaRPr lang="de-DE"/>
          </a:p>
        </p:txBody>
      </p:sp>
    </p:spTree>
    <p:extLst>
      <p:ext uri="{BB962C8B-B14F-4D97-AF65-F5344CB8AC3E}">
        <p14:creationId xmlns:p14="http://schemas.microsoft.com/office/powerpoint/2010/main" val="3306016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b="0" i="0" dirty="0">
                <a:solidFill>
                  <a:srgbClr val="111111"/>
                </a:solidFill>
                <a:effectLst/>
                <a:latin typeface="-apple-system"/>
              </a:rPr>
              <a:t>Der Treibhausgaseffekt ist ein natürlicher Prozess, bei dem bestimmte Gase in der Erdatmosphäre Sonnenenergie einfangen und die Wärme zurück zur Erdoberfläche leiten. Dies hält unseren Planeten warm genug, um Leben zu ermöglichen. Die Haupttreibhausgase sind Wasserdampf, Kohlendioxid (CO2), Methan (CH4), Lachgas (N2O) und Ozon (O3). Ohne den Treibhausgaseffekt wäre die Erde ein eisiger Planet mit einer Durchschnittstemperatur von etwa -18°C statt der aktuellen +15°C.</a:t>
            </a:r>
          </a:p>
          <a:p>
            <a:pPr algn="l"/>
            <a:endParaRPr lang="de-DE" b="0" i="0" dirty="0">
              <a:solidFill>
                <a:srgbClr val="111111"/>
              </a:solidFill>
              <a:effectLst/>
              <a:latin typeface="-apple-system"/>
            </a:endParaRPr>
          </a:p>
          <a:p>
            <a:pPr algn="l"/>
            <a:r>
              <a:rPr lang="de-DE" b="0" i="0" dirty="0">
                <a:solidFill>
                  <a:srgbClr val="111111"/>
                </a:solidFill>
                <a:effectLst/>
                <a:latin typeface="-apple-system"/>
              </a:rPr>
              <a:t>Jedoch führt menschliche Aktivität wie die Verbrennung fossiler Brennstoffe und Entwaldung zu einem Anstieg der Konzentration dieser Gase in der Atmosphäre, was den Effekt verstärkt und zur globalen Erwärmung beiträgt. Dies führt zu einer Erhöhung der globalen Durchschnittstemperaturen, was weitreichende Auswirkungen auf das Klima und die Umwelt hat.</a:t>
            </a:r>
          </a:p>
          <a:p>
            <a:endParaRPr lang="de-DE" dirty="0"/>
          </a:p>
        </p:txBody>
      </p:sp>
      <p:sp>
        <p:nvSpPr>
          <p:cNvPr id="4" name="Foliennummernplatzhalter 3"/>
          <p:cNvSpPr>
            <a:spLocks noGrp="1"/>
          </p:cNvSpPr>
          <p:nvPr>
            <p:ph type="sldNum" sz="quarter" idx="5"/>
          </p:nvPr>
        </p:nvSpPr>
        <p:spPr/>
        <p:txBody>
          <a:bodyPr/>
          <a:lstStyle/>
          <a:p>
            <a:fld id="{936E8D83-37F7-41E4-A08B-86B94302AF45}" type="slidenum">
              <a:rPr lang="de-DE" smtClean="0"/>
              <a:t>2</a:t>
            </a:fld>
            <a:endParaRPr lang="de-DE"/>
          </a:p>
        </p:txBody>
      </p:sp>
    </p:spTree>
    <p:extLst>
      <p:ext uri="{BB962C8B-B14F-4D97-AF65-F5344CB8AC3E}">
        <p14:creationId xmlns:p14="http://schemas.microsoft.com/office/powerpoint/2010/main" val="3796029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b="0" i="0" dirty="0">
                <a:solidFill>
                  <a:srgbClr val="111111"/>
                </a:solidFill>
                <a:effectLst/>
                <a:latin typeface="-apple-system"/>
              </a:rPr>
              <a:t>Diese Folie vergleicht die globalen Klimarisiken bei einer Erwärmung um 1,5°C und 2°C. Ein Temperaturanstieg um 1,5°C führt bereits zu erheblichen Veränderungen, aber eine Erwärmung um 2°C hat noch gravierendere Auswirkungen.</a:t>
            </a:r>
          </a:p>
          <a:p>
            <a:pPr algn="l"/>
            <a:r>
              <a:rPr lang="de-DE" b="1" i="0" dirty="0">
                <a:solidFill>
                  <a:srgbClr val="111111"/>
                </a:solidFill>
                <a:effectLst/>
                <a:latin typeface="-apple-system"/>
              </a:rPr>
              <a:t>Gletscherschmelze:</a:t>
            </a:r>
            <a:r>
              <a:rPr lang="de-DE" b="0" i="0" dirty="0">
                <a:solidFill>
                  <a:srgbClr val="111111"/>
                </a:solidFill>
                <a:effectLst/>
                <a:latin typeface="-apple-system"/>
              </a:rPr>
              <a:t> Bei 1,5°C Erwärmung verlieren die Gletscher etwa 50% ihrer Masse im Vergleich zu 2015, bei 2°C sind es etwa 60%.</a:t>
            </a:r>
          </a:p>
          <a:p>
            <a:pPr algn="l"/>
            <a:r>
              <a:rPr lang="de-DE" b="1" i="0" dirty="0">
                <a:solidFill>
                  <a:srgbClr val="111111"/>
                </a:solidFill>
                <a:effectLst/>
                <a:latin typeface="-apple-system"/>
              </a:rPr>
              <a:t>Extreme Hitzewellen:</a:t>
            </a:r>
            <a:r>
              <a:rPr lang="de-DE" b="0" i="0" dirty="0">
                <a:solidFill>
                  <a:srgbClr val="111111"/>
                </a:solidFill>
                <a:effectLst/>
                <a:latin typeface="-apple-system"/>
              </a:rPr>
              <a:t> Bei 1,5°C Erwärmung sind etwa 1 Milliarde Menschen von extremen Hitzewellen betroffen, bei 2°C sind es 2,7 Milliarden Menschen.</a:t>
            </a:r>
          </a:p>
          <a:p>
            <a:pPr algn="l"/>
            <a:r>
              <a:rPr lang="de-DE" b="1" i="0" dirty="0">
                <a:solidFill>
                  <a:srgbClr val="111111"/>
                </a:solidFill>
                <a:effectLst/>
                <a:latin typeface="-apple-system"/>
              </a:rPr>
              <a:t>Dürreperioden und Wassermangel:</a:t>
            </a:r>
            <a:r>
              <a:rPr lang="de-DE" b="0" i="0" dirty="0">
                <a:solidFill>
                  <a:srgbClr val="111111"/>
                </a:solidFill>
                <a:effectLst/>
                <a:latin typeface="-apple-system"/>
              </a:rPr>
              <a:t> Die Häufigkeit und Intensität von Dürreperioden und Wassermangel nehmen bei 2°C Erwärmung deutlich zu.</a:t>
            </a:r>
          </a:p>
          <a:p>
            <a:pPr algn="l"/>
            <a:r>
              <a:rPr lang="de-DE" b="1" i="0" dirty="0">
                <a:solidFill>
                  <a:srgbClr val="111111"/>
                </a:solidFill>
                <a:effectLst/>
                <a:latin typeface="-apple-system"/>
              </a:rPr>
              <a:t>Anstieg des Meeresspiegels:</a:t>
            </a:r>
            <a:r>
              <a:rPr lang="de-DE" b="0" i="0" dirty="0">
                <a:solidFill>
                  <a:srgbClr val="111111"/>
                </a:solidFill>
                <a:effectLst/>
                <a:latin typeface="-apple-system"/>
              </a:rPr>
              <a:t> Ein Anstieg um 1,5°C führt zu einem Meeresspiegelanstieg von etwa 48 cm, bei 2°C sind es etwa 56 cm, was Millionen von Menschen betrifft.</a:t>
            </a:r>
          </a:p>
          <a:p>
            <a:pPr algn="l"/>
            <a:r>
              <a:rPr lang="de-DE" b="1" i="0" dirty="0">
                <a:solidFill>
                  <a:srgbClr val="111111"/>
                </a:solidFill>
                <a:effectLst/>
                <a:latin typeface="-apple-system"/>
              </a:rPr>
              <a:t>Korallensterben:</a:t>
            </a:r>
            <a:r>
              <a:rPr lang="de-DE" b="0" i="0" dirty="0">
                <a:solidFill>
                  <a:srgbClr val="111111"/>
                </a:solidFill>
                <a:effectLst/>
                <a:latin typeface="-apple-system"/>
              </a:rPr>
              <a:t> Bei 1,5°C Erwärmung sind 70-90% der Korallenriffe gefährdet, bei 2°C sind es fast 99%.</a:t>
            </a:r>
          </a:p>
          <a:p>
            <a:pPr algn="l"/>
            <a:r>
              <a:rPr lang="de-DE" b="1" i="0" dirty="0">
                <a:solidFill>
                  <a:srgbClr val="111111"/>
                </a:solidFill>
                <a:effectLst/>
                <a:latin typeface="-apple-system"/>
              </a:rPr>
              <a:t>Artenvielfalt:</a:t>
            </a:r>
            <a:r>
              <a:rPr lang="de-DE" b="0" i="0" dirty="0">
                <a:solidFill>
                  <a:srgbClr val="111111"/>
                </a:solidFill>
                <a:effectLst/>
                <a:latin typeface="-apple-system"/>
              </a:rPr>
              <a:t> Eine Erwärmung um 2°C führt zu einem erheblichen Verlust an Artenvielfalt, insbesondere in den Weltmeeren und bei Insekten.</a:t>
            </a:r>
          </a:p>
          <a:p>
            <a:pPr algn="l"/>
            <a:r>
              <a:rPr lang="de-DE" b="0" i="0" dirty="0">
                <a:solidFill>
                  <a:srgbClr val="111111"/>
                </a:solidFill>
                <a:effectLst/>
                <a:latin typeface="-apple-system"/>
              </a:rPr>
              <a:t>Diese Unterschiede verdeutlichen, wie wichtig es ist, die Erwärmung auf 1,5°C zu begrenzen, um die schlimmsten Auswirkungen des Klimawandels zu vermeiden.</a:t>
            </a:r>
          </a:p>
          <a:p>
            <a:endParaRPr lang="de-DE" dirty="0"/>
          </a:p>
        </p:txBody>
      </p:sp>
      <p:sp>
        <p:nvSpPr>
          <p:cNvPr id="4" name="Foliennummernplatzhalter 3"/>
          <p:cNvSpPr>
            <a:spLocks noGrp="1"/>
          </p:cNvSpPr>
          <p:nvPr>
            <p:ph type="sldNum" sz="quarter" idx="5"/>
          </p:nvPr>
        </p:nvSpPr>
        <p:spPr/>
        <p:txBody>
          <a:bodyPr/>
          <a:lstStyle/>
          <a:p>
            <a:fld id="{936E8D83-37F7-41E4-A08B-86B94302AF45}" type="slidenum">
              <a:rPr lang="de-DE" smtClean="0"/>
              <a:t>3</a:t>
            </a:fld>
            <a:endParaRPr lang="de-DE"/>
          </a:p>
        </p:txBody>
      </p:sp>
    </p:spTree>
    <p:extLst>
      <p:ext uri="{BB962C8B-B14F-4D97-AF65-F5344CB8AC3E}">
        <p14:creationId xmlns:p14="http://schemas.microsoft.com/office/powerpoint/2010/main" val="1677149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b="0" i="0" dirty="0">
                <a:solidFill>
                  <a:srgbClr val="111111"/>
                </a:solidFill>
                <a:effectLst/>
                <a:latin typeface="-apple-system"/>
              </a:rPr>
              <a:t>Diese Folie zeigt die ungleiche Verteilung der Verantwortung für die globalen CO2-Emissionen. Die reichsten 10% der Weltbevölkerung sind für fast 50% der gesamten Konsumemissionen verantwortlich, während die ärmsten 50% nur etwa 10% der Emissionen verursachen.</a:t>
            </a:r>
          </a:p>
          <a:p>
            <a:pPr algn="l"/>
            <a:r>
              <a:rPr lang="de-DE" b="1" i="0" dirty="0">
                <a:solidFill>
                  <a:srgbClr val="111111"/>
                </a:solidFill>
                <a:effectLst/>
                <a:latin typeface="-apple-system"/>
              </a:rPr>
              <a:t>Reichsten 10%:</a:t>
            </a:r>
            <a:r>
              <a:rPr lang="de-DE" b="0" i="0" dirty="0">
                <a:solidFill>
                  <a:srgbClr val="111111"/>
                </a:solidFill>
                <a:effectLst/>
                <a:latin typeface="-apple-system"/>
              </a:rPr>
              <a:t> Diese Gruppe umfasst Menschen mit hohem Einkommen und hohem Konsumverhalten, die einen überproportionalen Anteil an den globalen Emissionen haben. Als Europäer gehört man oft zu dieser Gruppe.</a:t>
            </a:r>
          </a:p>
          <a:p>
            <a:pPr algn="l"/>
            <a:r>
              <a:rPr lang="de-DE" b="1" i="0" dirty="0">
                <a:solidFill>
                  <a:srgbClr val="111111"/>
                </a:solidFill>
                <a:effectLst/>
                <a:latin typeface="-apple-system"/>
              </a:rPr>
              <a:t>Ärmsten 50%:</a:t>
            </a:r>
            <a:r>
              <a:rPr lang="de-DE" b="0" i="0" dirty="0">
                <a:solidFill>
                  <a:srgbClr val="111111"/>
                </a:solidFill>
                <a:effectLst/>
                <a:latin typeface="-apple-system"/>
              </a:rPr>
              <a:t> Diese Gruppe hat einen viel geringeren CO2-Fußabdruck, da sie weniger konsumieren und oft in Regionen leben, die weniger industrialisiert sind.</a:t>
            </a:r>
          </a:p>
          <a:p>
            <a:pPr algn="l"/>
            <a:r>
              <a:rPr lang="de-DE" b="0" i="0" dirty="0">
                <a:solidFill>
                  <a:srgbClr val="111111"/>
                </a:solidFill>
                <a:effectLst/>
                <a:latin typeface="-apple-system"/>
              </a:rPr>
              <a:t>Diese Ungleichheit zeigt, dass Maßnahmen zur Reduktion der Emissionen besonders auf die reicheren Bevölkerungsgruppen abzielen sollten, um eine gerechtere Verteilung der Verantwortung und eine effektivere Bekämpfung des Klimawandels zu erreichen.</a:t>
            </a:r>
          </a:p>
          <a:p>
            <a:endParaRPr lang="de-DE" dirty="0"/>
          </a:p>
        </p:txBody>
      </p:sp>
      <p:sp>
        <p:nvSpPr>
          <p:cNvPr id="4" name="Foliennummernplatzhalter 3"/>
          <p:cNvSpPr>
            <a:spLocks noGrp="1"/>
          </p:cNvSpPr>
          <p:nvPr>
            <p:ph type="sldNum" sz="quarter" idx="5"/>
          </p:nvPr>
        </p:nvSpPr>
        <p:spPr/>
        <p:txBody>
          <a:bodyPr/>
          <a:lstStyle/>
          <a:p>
            <a:fld id="{936E8D83-37F7-41E4-A08B-86B94302AF45}" type="slidenum">
              <a:rPr lang="de-DE" smtClean="0"/>
              <a:t>4</a:t>
            </a:fld>
            <a:endParaRPr lang="de-DE"/>
          </a:p>
        </p:txBody>
      </p:sp>
    </p:spTree>
    <p:extLst>
      <p:ext uri="{BB962C8B-B14F-4D97-AF65-F5344CB8AC3E}">
        <p14:creationId xmlns:p14="http://schemas.microsoft.com/office/powerpoint/2010/main" val="1383199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https://www.umweltbundesamt.de/bild/durchschnittlicher-co2-fussabdruck-pro-kopf-in</a:t>
            </a:r>
          </a:p>
          <a:p>
            <a:pPr algn="l"/>
            <a:r>
              <a:rPr lang="de-DE" b="0" i="0" dirty="0">
                <a:solidFill>
                  <a:srgbClr val="111111"/>
                </a:solidFill>
                <a:effectLst/>
                <a:latin typeface="-apple-system"/>
              </a:rPr>
              <a:t>Diese Folie zeigt den durchschnittlichen CO2-Fußabdruck pro Person in Deutschland und wie sich dieser auf verschiedene Bereiche verteilt. Der gesamte durchschnittliche CO2-Fußabdruck beträgt 10,3 Tonnen CO2-Äquivalente (CO2e) pro Jahr.</a:t>
            </a:r>
          </a:p>
          <a:p>
            <a:pPr algn="l"/>
            <a:r>
              <a:rPr lang="de-DE" b="1" i="0" dirty="0">
                <a:solidFill>
                  <a:srgbClr val="111111"/>
                </a:solidFill>
                <a:effectLst/>
                <a:latin typeface="-apple-system"/>
              </a:rPr>
              <a:t>Wohnen:</a:t>
            </a:r>
            <a:r>
              <a:rPr lang="de-DE" b="0" i="0" dirty="0">
                <a:solidFill>
                  <a:srgbClr val="111111"/>
                </a:solidFill>
                <a:effectLst/>
                <a:latin typeface="-apple-system"/>
              </a:rPr>
              <a:t> Mit 2,3 Tonnen CO2e (23%) ist der Wohnbereich einer der größten Beiträge zum CO2-Fußabdruck. Dies umfasst Heizung, Warmwasser und Stromverbrauch.</a:t>
            </a:r>
          </a:p>
          <a:p>
            <a:pPr algn="l"/>
            <a:r>
              <a:rPr lang="de-DE" b="1" i="0" dirty="0">
                <a:solidFill>
                  <a:srgbClr val="111111"/>
                </a:solidFill>
                <a:effectLst/>
                <a:latin typeface="-apple-system"/>
              </a:rPr>
              <a:t>Mobilität:</a:t>
            </a:r>
            <a:r>
              <a:rPr lang="de-DE" b="0" i="0" dirty="0">
                <a:solidFill>
                  <a:srgbClr val="111111"/>
                </a:solidFill>
                <a:effectLst/>
                <a:latin typeface="-apple-system"/>
              </a:rPr>
              <a:t> Der Bereich Mobilität trägt mit 2,1 Tonnen CO2e (20%) ebenfalls erheblich bei. Dies umfasst Emissionen aus dem Autoverkehr, Flugreisen und öffentlichen Verkehrsmitteln.</a:t>
            </a:r>
          </a:p>
          <a:p>
            <a:pPr algn="l"/>
            <a:r>
              <a:rPr lang="de-DE" b="1" i="0" dirty="0">
                <a:solidFill>
                  <a:srgbClr val="111111"/>
                </a:solidFill>
                <a:effectLst/>
                <a:latin typeface="-apple-system"/>
              </a:rPr>
              <a:t>Ernährung:</a:t>
            </a:r>
            <a:r>
              <a:rPr lang="de-DE" b="0" i="0" dirty="0">
                <a:solidFill>
                  <a:srgbClr val="111111"/>
                </a:solidFill>
                <a:effectLst/>
                <a:latin typeface="-apple-system"/>
              </a:rPr>
              <a:t> Die Ernährung macht 1,6 Tonnen CO2e (15%) aus. Dies beinhaltet die Emissionen, die durch die Produktion, den Transport und die Verarbeitung von Lebensmitteln entstehen.</a:t>
            </a:r>
          </a:p>
          <a:p>
            <a:pPr algn="l"/>
            <a:r>
              <a:rPr lang="de-DE" b="1" i="0" dirty="0">
                <a:solidFill>
                  <a:srgbClr val="111111"/>
                </a:solidFill>
                <a:effectLst/>
                <a:latin typeface="-apple-system"/>
              </a:rPr>
              <a:t>Sonstiger Konsum:</a:t>
            </a:r>
            <a:r>
              <a:rPr lang="de-DE" b="0" i="0" dirty="0">
                <a:solidFill>
                  <a:srgbClr val="111111"/>
                </a:solidFill>
                <a:effectLst/>
                <a:latin typeface="-apple-system"/>
              </a:rPr>
              <a:t> Dieser Bereich umfasst 2,5 Tonnen CO2e (24%) und beinhaltet den Konsum von Waren und Dienstleistungen wie Kleidung, Elektronik und Freizeitaktivitäten.</a:t>
            </a:r>
          </a:p>
          <a:p>
            <a:pPr algn="l"/>
            <a:r>
              <a:rPr lang="de-DE" b="1" i="0" dirty="0">
                <a:solidFill>
                  <a:srgbClr val="111111"/>
                </a:solidFill>
                <a:effectLst/>
                <a:latin typeface="-apple-system"/>
              </a:rPr>
              <a:t>Öffentliche Infrastruktur:</a:t>
            </a:r>
            <a:r>
              <a:rPr lang="de-DE" b="0" i="0" dirty="0">
                <a:solidFill>
                  <a:srgbClr val="111111"/>
                </a:solidFill>
                <a:effectLst/>
                <a:latin typeface="-apple-system"/>
              </a:rPr>
              <a:t> Mit 1,2 Tonnen CO2e (11%) umfasst dieser Bereich die Emissionen, die durch die Nutzung öffentlicher Dienstleistungen und Infrastrukturen entstehen.</a:t>
            </a:r>
          </a:p>
          <a:p>
            <a:pPr algn="l"/>
            <a:r>
              <a:rPr lang="de-DE" b="1" i="0" dirty="0">
                <a:solidFill>
                  <a:srgbClr val="111111"/>
                </a:solidFill>
                <a:effectLst/>
                <a:latin typeface="-apple-system"/>
              </a:rPr>
              <a:t>Klimaziel:</a:t>
            </a:r>
            <a:r>
              <a:rPr lang="de-DE" b="0" i="0" dirty="0">
                <a:solidFill>
                  <a:srgbClr val="111111"/>
                </a:solidFill>
                <a:effectLst/>
                <a:latin typeface="-apple-system"/>
              </a:rPr>
              <a:t> Das langfristige Ziel ist es, den CO2-Fußabdruck pro Person auf weniger als 1 Tonne CO2e zu reduzieren, um die Klimaziele zu erreichen.</a:t>
            </a:r>
          </a:p>
          <a:p>
            <a:pPr algn="l"/>
            <a:r>
              <a:rPr lang="de-DE" b="0" i="0" dirty="0">
                <a:solidFill>
                  <a:srgbClr val="111111"/>
                </a:solidFill>
                <a:effectLst/>
                <a:latin typeface="-apple-system"/>
              </a:rPr>
              <a:t>Diese Aufschlüsselung hilft zu verstehen, welche Bereiche des täglichen Lebens die größten CO2-Emissionen verursachen und wo Maßnahmen zur Reduktion am effektivsten sein könnten.</a:t>
            </a:r>
          </a:p>
          <a:p>
            <a:endParaRPr lang="de-DE" dirty="0"/>
          </a:p>
        </p:txBody>
      </p:sp>
      <p:sp>
        <p:nvSpPr>
          <p:cNvPr id="4" name="Foliennummernplatzhalter 3"/>
          <p:cNvSpPr>
            <a:spLocks noGrp="1"/>
          </p:cNvSpPr>
          <p:nvPr>
            <p:ph type="sldNum" sz="quarter" idx="5"/>
          </p:nvPr>
        </p:nvSpPr>
        <p:spPr/>
        <p:txBody>
          <a:bodyPr/>
          <a:lstStyle/>
          <a:p>
            <a:fld id="{936E8D83-37F7-41E4-A08B-86B94302AF45}" type="slidenum">
              <a:rPr lang="de-DE" smtClean="0"/>
              <a:t>5</a:t>
            </a:fld>
            <a:endParaRPr lang="de-DE"/>
          </a:p>
        </p:txBody>
      </p:sp>
    </p:spTree>
    <p:extLst>
      <p:ext uri="{BB962C8B-B14F-4D97-AF65-F5344CB8AC3E}">
        <p14:creationId xmlns:p14="http://schemas.microsoft.com/office/powerpoint/2010/main" val="294605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 typeface="Arial" panose="020B0604020202020204" pitchFamily="34" charset="0"/>
              <a:buChar char="•"/>
            </a:pPr>
            <a:r>
              <a:rPr lang="de-DE" dirty="0"/>
              <a:t>Die Grafik veranschaulicht die drei Säulen der Nachhaltigkeit und wie sie zusammenwirken, um eine nachhaltige Entwicklung zu ermöglichen.</a:t>
            </a:r>
          </a:p>
          <a:p>
            <a:pPr>
              <a:buFont typeface="Arial" panose="020B0604020202020204" pitchFamily="34" charset="0"/>
              <a:buChar char="•"/>
            </a:pPr>
            <a:r>
              <a:rPr lang="de-DE" b="1" dirty="0"/>
              <a:t>Definition von Nachhaltigkeit:</a:t>
            </a:r>
            <a:endParaRPr lang="de-DE" dirty="0"/>
          </a:p>
          <a:p>
            <a:pPr marL="742950" lvl="1" indent="-285750">
              <a:buFont typeface="Arial" panose="020B0604020202020204" pitchFamily="34" charset="0"/>
              <a:buChar char="•"/>
            </a:pPr>
            <a:r>
              <a:rPr lang="de-DE" dirty="0"/>
              <a:t>Nachhaltigkeit bedeutet, dass ökologische, ökonomische und soziale Aspekte gleichwertig betrachtet werden, um ein Gleichgewicht zu schaffen, das sowohl heutige als auch zukünftige Generationen unterstützt.</a:t>
            </a:r>
          </a:p>
          <a:p>
            <a:pPr>
              <a:buFont typeface="Arial" panose="020B0604020202020204" pitchFamily="34" charset="0"/>
              <a:buChar char="•"/>
            </a:pPr>
            <a:r>
              <a:rPr lang="de-DE" b="1" dirty="0"/>
              <a:t>Die drei Säulen der Nachhaltigkeit:</a:t>
            </a:r>
            <a:endParaRPr lang="de-DE" dirty="0"/>
          </a:p>
          <a:p>
            <a:pPr marL="742950" lvl="1" indent="-285750">
              <a:buFont typeface="Arial" panose="020B0604020202020204" pitchFamily="34" charset="0"/>
              <a:buChar char="•"/>
            </a:pPr>
            <a:r>
              <a:rPr lang="de-DE" b="1" dirty="0"/>
              <a:t>Ökonomie: </a:t>
            </a:r>
            <a:endParaRPr lang="de-DE" dirty="0"/>
          </a:p>
          <a:p>
            <a:pPr marL="1143000" lvl="2" indent="-228600">
              <a:buFont typeface="Arial" panose="020B0604020202020204" pitchFamily="34" charset="0"/>
              <a:buChar char="•"/>
            </a:pPr>
            <a:r>
              <a:rPr lang="de-DE" dirty="0"/>
              <a:t>Es geht darum, wirtschaftliche Effizienz und Wohlstand zu sichern, ohne die Ressourcen zu überlasten.</a:t>
            </a:r>
          </a:p>
          <a:p>
            <a:pPr marL="1143000" lvl="2" indent="-228600">
              <a:buFont typeface="Arial" panose="020B0604020202020204" pitchFamily="34" charset="0"/>
              <a:buChar char="•"/>
            </a:pPr>
            <a:r>
              <a:rPr lang="de-DE" dirty="0"/>
              <a:t>Ein nachhaltiges Wirtschaftssystem sollte langfristiges Wachstum gewährleisten und gleichzeitig Rücksicht auf die Umwelt nehmen.</a:t>
            </a:r>
          </a:p>
          <a:p>
            <a:pPr marL="742950" lvl="1" indent="-285750">
              <a:buFont typeface="Arial" panose="020B0604020202020204" pitchFamily="34" charset="0"/>
              <a:buChar char="•"/>
            </a:pPr>
            <a:r>
              <a:rPr lang="de-DE" b="1" dirty="0"/>
              <a:t>Ökologie:</a:t>
            </a:r>
            <a:endParaRPr lang="de-DE" dirty="0"/>
          </a:p>
          <a:p>
            <a:pPr marL="1143000" lvl="2" indent="-228600">
              <a:buFont typeface="Arial" panose="020B0604020202020204" pitchFamily="34" charset="0"/>
              <a:buChar char="•"/>
            </a:pPr>
            <a:r>
              <a:rPr lang="de-DE" dirty="0"/>
              <a:t>Der Schutz und Erhalt natürlicher Ressourcen steht im Mittelpunkt.</a:t>
            </a:r>
          </a:p>
          <a:p>
            <a:pPr marL="1143000" lvl="2" indent="-228600">
              <a:buFont typeface="Arial" panose="020B0604020202020204" pitchFamily="34" charset="0"/>
              <a:buChar char="•"/>
            </a:pPr>
            <a:r>
              <a:rPr lang="de-DE" dirty="0"/>
              <a:t>Eine nachhaltige Entwicklung darf die Umwelt nicht überbeanspruchen, sondern sollte sicherstellen, dass die natürlichen Lebensgrundlagen (z. B. Wasser, Luft, Böden) erhalten bleiben.</a:t>
            </a:r>
          </a:p>
          <a:p>
            <a:pPr marL="742950" lvl="1" indent="-285750">
              <a:buFont typeface="Arial" panose="020B0604020202020204" pitchFamily="34" charset="0"/>
              <a:buChar char="•"/>
            </a:pPr>
            <a:r>
              <a:rPr lang="de-DE" b="1" dirty="0"/>
              <a:t>Soziales:</a:t>
            </a:r>
            <a:endParaRPr lang="de-DE" dirty="0"/>
          </a:p>
          <a:p>
            <a:pPr marL="1143000" lvl="2" indent="-228600">
              <a:buFont typeface="Arial" panose="020B0604020202020204" pitchFamily="34" charset="0"/>
              <a:buChar char="•"/>
            </a:pPr>
            <a:r>
              <a:rPr lang="de-DE" dirty="0"/>
              <a:t>Soziale Gerechtigkeit und der Zusammenhalt der Gesellschaft sind ebenfalls zentrale Bestandteile.</a:t>
            </a:r>
          </a:p>
          <a:p>
            <a:pPr marL="1143000" lvl="2" indent="-228600">
              <a:buFont typeface="Arial" panose="020B0604020202020204" pitchFamily="34" charset="0"/>
              <a:buChar char="•"/>
            </a:pPr>
            <a:r>
              <a:rPr lang="de-DE" dirty="0"/>
              <a:t>Eine nachhaltige Gesellschaft fördert Chancengleichheit, soziale Sicherheit und faire Arbeitsbedingungen für alle.</a:t>
            </a:r>
          </a:p>
          <a:p>
            <a:pPr>
              <a:buFont typeface="Arial" panose="020B0604020202020204" pitchFamily="34" charset="0"/>
              <a:buChar char="•"/>
            </a:pPr>
            <a:r>
              <a:rPr lang="de-DE" b="1" dirty="0"/>
              <a:t>Zusammenspiel der Säulen:</a:t>
            </a:r>
            <a:endParaRPr lang="de-DE" dirty="0"/>
          </a:p>
          <a:p>
            <a:pPr marL="742950" lvl="1" indent="-285750">
              <a:buFont typeface="Arial" panose="020B0604020202020204" pitchFamily="34" charset="0"/>
              <a:buChar char="•"/>
            </a:pPr>
            <a:r>
              <a:rPr lang="de-DE" dirty="0"/>
              <a:t>Alle drei Säulen stützen das Dach der Nachhaltigkeit. Nur wenn alle drei Bereiche im Gleichgewicht sind, ist eine nachhaltige Entwicklung möglich.</a:t>
            </a:r>
          </a:p>
          <a:p>
            <a:pPr marL="742950" lvl="1" indent="-285750">
              <a:buFont typeface="Arial" panose="020B0604020202020204" pitchFamily="34" charset="0"/>
              <a:buChar char="•"/>
            </a:pPr>
            <a:r>
              <a:rPr lang="de-DE" dirty="0"/>
              <a:t>Die Vernachlässigung einer Säule kann das gesamte System aus dem Gleichgewicht bringen und sowohl soziale als auch ökologische oder wirtschaftliche Krisen verursachen.</a:t>
            </a:r>
          </a:p>
        </p:txBody>
      </p:sp>
      <p:sp>
        <p:nvSpPr>
          <p:cNvPr id="4" name="Foliennummernplatzhalter 3"/>
          <p:cNvSpPr>
            <a:spLocks noGrp="1"/>
          </p:cNvSpPr>
          <p:nvPr>
            <p:ph type="sldNum" sz="quarter" idx="5"/>
          </p:nvPr>
        </p:nvSpPr>
        <p:spPr/>
        <p:txBody>
          <a:bodyPr/>
          <a:lstStyle/>
          <a:p>
            <a:fld id="{936E8D83-37F7-41E4-A08B-86B94302AF45}" type="slidenum">
              <a:rPr lang="de-DE" smtClean="0"/>
              <a:t>6</a:t>
            </a:fld>
            <a:endParaRPr lang="de-DE"/>
          </a:p>
        </p:txBody>
      </p:sp>
    </p:spTree>
    <p:extLst>
      <p:ext uri="{BB962C8B-B14F-4D97-AF65-F5344CB8AC3E}">
        <p14:creationId xmlns:p14="http://schemas.microsoft.com/office/powerpoint/2010/main" val="3898210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 typeface="Arial" panose="020B0604020202020204" pitchFamily="34" charset="0"/>
              <a:buChar char="•"/>
            </a:pPr>
            <a:r>
              <a:rPr lang="de-DE" dirty="0"/>
              <a:t>Nachdem die Bedeutung der Nachhaltigkeit und ihre drei Säulen klar sind, ist es wichtig zu verstehen, wie diese Prinzipien in die Praxis umgesetzt werden können.</a:t>
            </a:r>
          </a:p>
          <a:p>
            <a:pPr>
              <a:buFont typeface="Arial" panose="020B0604020202020204" pitchFamily="34" charset="0"/>
              <a:buChar char="•"/>
            </a:pPr>
            <a:r>
              <a:rPr lang="de-DE" b="1" dirty="0"/>
              <a:t>Wirtschaft:</a:t>
            </a:r>
            <a:r>
              <a:rPr lang="de-DE" dirty="0"/>
              <a:t> Erläutern, wie Unternehmen nachhaltig wirtschaften können, z. B. durch die Einführung von Effizienzmaßnahmen oder die Umstellung auf erneuerbare Energien.</a:t>
            </a:r>
          </a:p>
          <a:p>
            <a:pPr>
              <a:buFont typeface="Arial" panose="020B0604020202020204" pitchFamily="34" charset="0"/>
              <a:buChar char="•"/>
            </a:pPr>
            <a:r>
              <a:rPr lang="de-DE" b="1" dirty="0"/>
              <a:t>Ökologie:</a:t>
            </a:r>
            <a:r>
              <a:rPr lang="de-DE" dirty="0"/>
              <a:t> Erklären, wie Privatpersonen, Unternehmen und Staaten ihren Beitrag leisten können, etwa durch den Einsatz von Recycling-Technologien und die Reduzierung des Energieverbrauchs.</a:t>
            </a:r>
          </a:p>
          <a:p>
            <a:pPr>
              <a:buFont typeface="Arial" panose="020B0604020202020204" pitchFamily="34" charset="0"/>
              <a:buChar char="•"/>
            </a:pPr>
            <a:r>
              <a:rPr lang="de-DE" b="1" dirty="0"/>
              <a:t>Soziales:</a:t>
            </a:r>
            <a:r>
              <a:rPr lang="de-DE" dirty="0"/>
              <a:t> Betonen, dass soziale Gerechtigkeit ein zentraler Bestandteil der Nachhaltigkeit ist, mit Fokus auf faire Arbeitsbedingungen und gesellschaftliche Teilhabe.</a:t>
            </a:r>
          </a:p>
          <a:p>
            <a:pPr>
              <a:buFont typeface="Arial" panose="020B0604020202020204" pitchFamily="34" charset="0"/>
              <a:buChar char="•"/>
            </a:pPr>
            <a:r>
              <a:rPr lang="de-DE" b="1" dirty="0"/>
              <a:t>Politik:</a:t>
            </a:r>
            <a:r>
              <a:rPr lang="de-DE" dirty="0"/>
              <a:t> Hervorheben, wie Gesetze und internationale Abkommen zur Förderung nachhaltiger Praktiken beitragen.</a:t>
            </a:r>
          </a:p>
          <a:p>
            <a:endParaRPr lang="de-DE" dirty="0"/>
          </a:p>
        </p:txBody>
      </p:sp>
      <p:sp>
        <p:nvSpPr>
          <p:cNvPr id="4" name="Foliennummernplatzhalter 3"/>
          <p:cNvSpPr>
            <a:spLocks noGrp="1"/>
          </p:cNvSpPr>
          <p:nvPr>
            <p:ph type="sldNum" sz="quarter" idx="5"/>
          </p:nvPr>
        </p:nvSpPr>
        <p:spPr/>
        <p:txBody>
          <a:bodyPr/>
          <a:lstStyle/>
          <a:p>
            <a:fld id="{936E8D83-37F7-41E4-A08B-86B94302AF45}" type="slidenum">
              <a:rPr lang="de-DE" smtClean="0"/>
              <a:t>7</a:t>
            </a:fld>
            <a:endParaRPr lang="de-DE"/>
          </a:p>
        </p:txBody>
      </p:sp>
    </p:spTree>
    <p:extLst>
      <p:ext uri="{BB962C8B-B14F-4D97-AF65-F5344CB8AC3E}">
        <p14:creationId xmlns:p14="http://schemas.microsoft.com/office/powerpoint/2010/main" val="2077335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b="0" i="0" dirty="0">
                <a:solidFill>
                  <a:srgbClr val="111111"/>
                </a:solidFill>
                <a:effectLst/>
                <a:latin typeface="-apple-system"/>
              </a:rPr>
              <a:t>Diese Folie zeigt die Verteilung der Treibhausgasemissionen in Deutschland nach verschiedenen Sektoren im Jahr 2022. Insgesamt wurden 746 Millionen Tonnen CO2-Äquivalente (CO2e) emittiert.</a:t>
            </a:r>
          </a:p>
          <a:p>
            <a:pPr algn="l"/>
            <a:r>
              <a:rPr lang="de-DE" b="1" i="0" dirty="0">
                <a:solidFill>
                  <a:srgbClr val="111111"/>
                </a:solidFill>
                <a:effectLst/>
                <a:latin typeface="-apple-system"/>
              </a:rPr>
              <a:t>Energiewirtschaft:</a:t>
            </a:r>
            <a:r>
              <a:rPr lang="de-DE" b="0" i="0" dirty="0">
                <a:solidFill>
                  <a:srgbClr val="111111"/>
                </a:solidFill>
                <a:effectLst/>
                <a:latin typeface="-apple-system"/>
              </a:rPr>
              <a:t> Mit 255,9 Mio. t CO2e (34,3%) ist die Energiewirtschaft der größte Emittent. Dies umfasst die Emissionen aus der Strom- und Wärmeerzeugung.</a:t>
            </a:r>
          </a:p>
          <a:p>
            <a:pPr algn="l"/>
            <a:r>
              <a:rPr lang="de-DE" b="1" i="0" dirty="0">
                <a:solidFill>
                  <a:srgbClr val="111111"/>
                </a:solidFill>
                <a:effectLst/>
                <a:latin typeface="-apple-system"/>
              </a:rPr>
              <a:t>Industrie:</a:t>
            </a:r>
            <a:r>
              <a:rPr lang="de-DE" b="0" i="0" dirty="0">
                <a:solidFill>
                  <a:srgbClr val="111111"/>
                </a:solidFill>
                <a:effectLst/>
                <a:latin typeface="-apple-system"/>
              </a:rPr>
              <a:t> Die Industrie ist für 164,2 Mio. t CO2e (22%) verantwortlich. Dazu gehören Emissionen aus der Produktion und Verarbeitung von Materialien wie Stahl, Zement und Chemikalien.</a:t>
            </a:r>
          </a:p>
          <a:p>
            <a:pPr algn="l"/>
            <a:r>
              <a:rPr lang="de-DE" b="1" i="0" dirty="0">
                <a:solidFill>
                  <a:srgbClr val="111111"/>
                </a:solidFill>
                <a:effectLst/>
                <a:latin typeface="-apple-system"/>
              </a:rPr>
              <a:t>Verkehr:</a:t>
            </a:r>
            <a:r>
              <a:rPr lang="de-DE" b="0" i="0" dirty="0">
                <a:solidFill>
                  <a:srgbClr val="111111"/>
                </a:solidFill>
                <a:effectLst/>
                <a:latin typeface="-apple-system"/>
              </a:rPr>
              <a:t> Der Verkehrssektor verursacht 147,9 Mio. t CO2e (19,8%). Dies umfasst Emissionen aus dem Straßenverkehr, Flugverkehr und Schifffahrt.</a:t>
            </a:r>
          </a:p>
          <a:p>
            <a:pPr algn="l"/>
            <a:r>
              <a:rPr lang="de-DE" b="1" i="0" dirty="0">
                <a:solidFill>
                  <a:srgbClr val="111111"/>
                </a:solidFill>
                <a:effectLst/>
                <a:latin typeface="-apple-system"/>
              </a:rPr>
              <a:t>Gebäude:</a:t>
            </a:r>
            <a:r>
              <a:rPr lang="de-DE" b="0" i="0" dirty="0">
                <a:solidFill>
                  <a:srgbClr val="111111"/>
                </a:solidFill>
                <a:effectLst/>
                <a:latin typeface="-apple-system"/>
              </a:rPr>
              <a:t> Gebäude tragen mit 111,7 Mio. t CO2e (15%) zu den Emissionen bei. Dies beinhaltet Emissionen aus der Beheizung und Kühlung von Wohn- und Gewerbegebäuden.</a:t>
            </a:r>
          </a:p>
          <a:p>
            <a:pPr algn="l"/>
            <a:r>
              <a:rPr lang="de-DE" b="1" i="0" dirty="0">
                <a:solidFill>
                  <a:srgbClr val="111111"/>
                </a:solidFill>
                <a:effectLst/>
                <a:latin typeface="-apple-system"/>
              </a:rPr>
              <a:t>Landwirtschaft:</a:t>
            </a:r>
            <a:r>
              <a:rPr lang="de-DE" b="0" i="0" dirty="0">
                <a:solidFill>
                  <a:srgbClr val="111111"/>
                </a:solidFill>
                <a:effectLst/>
                <a:latin typeface="-apple-system"/>
              </a:rPr>
              <a:t> Die Landwirtschaft ist für 61,7 Mio. t CO2e (8,3%) verantwortlich. Dies umfasst Emissionen aus der Tierhaltung, Düngung und anderen landwirtschaftlichen Aktivitäten.</a:t>
            </a:r>
          </a:p>
          <a:p>
            <a:pPr algn="l"/>
            <a:r>
              <a:rPr lang="de-DE" b="1" i="0" dirty="0">
                <a:solidFill>
                  <a:srgbClr val="111111"/>
                </a:solidFill>
                <a:effectLst/>
                <a:latin typeface="-apple-system"/>
              </a:rPr>
              <a:t>Abfallwirtschaft und Sonstiges:</a:t>
            </a:r>
            <a:r>
              <a:rPr lang="de-DE" b="0" i="0" dirty="0">
                <a:solidFill>
                  <a:srgbClr val="111111"/>
                </a:solidFill>
                <a:effectLst/>
                <a:latin typeface="-apple-system"/>
              </a:rPr>
              <a:t> Dieser Bereich umfasst 4,3 Mio. t CO2e (0,6%) und beinhaltet Emissionen aus der Abfallbehandlung und anderen kleineren Quellen.</a:t>
            </a:r>
          </a:p>
          <a:p>
            <a:pPr algn="l"/>
            <a:r>
              <a:rPr lang="de-DE" b="0" i="0" dirty="0">
                <a:solidFill>
                  <a:srgbClr val="111111"/>
                </a:solidFill>
                <a:effectLst/>
                <a:latin typeface="-apple-system"/>
              </a:rPr>
              <a:t>Diese Aufschlüsselung hilft zu verstehen, welche Sektoren die größten Beiträge zu den Treibhausgasemissionen leisten und wo Maßnahmen zur Reduktion am dringendsten erforderlich sind.</a:t>
            </a:r>
          </a:p>
          <a:p>
            <a:endParaRPr lang="de-DE" dirty="0"/>
          </a:p>
        </p:txBody>
      </p:sp>
      <p:sp>
        <p:nvSpPr>
          <p:cNvPr id="4" name="Foliennummernplatzhalter 3"/>
          <p:cNvSpPr>
            <a:spLocks noGrp="1"/>
          </p:cNvSpPr>
          <p:nvPr>
            <p:ph type="sldNum" sz="quarter" idx="5"/>
          </p:nvPr>
        </p:nvSpPr>
        <p:spPr/>
        <p:txBody>
          <a:bodyPr/>
          <a:lstStyle/>
          <a:p>
            <a:fld id="{936E8D83-37F7-41E4-A08B-86B94302AF45}" type="slidenum">
              <a:rPr lang="de-DE" smtClean="0"/>
              <a:t>8</a:t>
            </a:fld>
            <a:endParaRPr lang="de-DE"/>
          </a:p>
        </p:txBody>
      </p:sp>
    </p:spTree>
    <p:extLst>
      <p:ext uri="{BB962C8B-B14F-4D97-AF65-F5344CB8AC3E}">
        <p14:creationId xmlns:p14="http://schemas.microsoft.com/office/powerpoint/2010/main" val="3455922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b="0" i="0" dirty="0">
                <a:solidFill>
                  <a:srgbClr val="111111"/>
                </a:solidFill>
                <a:effectLst/>
                <a:latin typeface="-apple-system"/>
              </a:rPr>
              <a:t>Diese Folie vergleicht die konventionelle Energieerzeugung mit erneuerbaren Energien und ihre Auswirkungen auf die Treibhausgasemissionen.</a:t>
            </a:r>
          </a:p>
          <a:p>
            <a:pPr algn="l"/>
            <a:r>
              <a:rPr lang="de-DE" b="1" i="0" dirty="0">
                <a:solidFill>
                  <a:srgbClr val="111111"/>
                </a:solidFill>
                <a:effectLst/>
                <a:latin typeface="-apple-system"/>
              </a:rPr>
              <a:t>Konventionelle Energieerzeugung:</a:t>
            </a:r>
            <a:r>
              <a:rPr lang="de-DE" b="0" i="0" dirty="0">
                <a:solidFill>
                  <a:srgbClr val="111111"/>
                </a:solidFill>
                <a:effectLst/>
                <a:latin typeface="-apple-system"/>
              </a:rPr>
              <a:t> Auf der linken Seite sehen wir ein Bild von Industrie-Schornsteinen, die Rauch ausstoßen. Die konventionelle Energieerzeugung mit Gas, Kohle und Öl verursacht eine erhebliche Menge an Treibhausgasemissionen (THG). Diese fossilen Brennstoffe sind Hauptverursacher der globalen Erwärmung und tragen erheblich zum Klimawandel bei.</a:t>
            </a:r>
          </a:p>
          <a:p>
            <a:pPr algn="l"/>
            <a:r>
              <a:rPr lang="de-DE" b="1" i="0" dirty="0">
                <a:solidFill>
                  <a:srgbClr val="111111"/>
                </a:solidFill>
                <a:effectLst/>
                <a:latin typeface="-apple-system"/>
              </a:rPr>
              <a:t>Erneuerbare Energien:</a:t>
            </a:r>
            <a:r>
              <a:rPr lang="de-DE" b="0" i="0" dirty="0">
                <a:solidFill>
                  <a:srgbClr val="111111"/>
                </a:solidFill>
                <a:effectLst/>
                <a:latin typeface="-apple-system"/>
              </a:rPr>
              <a:t> Auf der rechten Seite sehen wir ein Bild von Solarpaneelen in einem grünen Feld. Erneuerbare Energien wie Photovoltaik, Biomasse, Windkraft und Wasserkraft sind oft kostengünstiger und emittieren keine Treibhausgase. Der Umstieg auf erneuerbare Energien ist daher ein wichtiger Schritt zur Reduktion der globalen CO2-Emissionen und zur Bekämpfung des Klimawandels.</a:t>
            </a:r>
          </a:p>
          <a:p>
            <a:pPr algn="l"/>
            <a:r>
              <a:rPr lang="de-DE" b="0" i="0" dirty="0">
                <a:solidFill>
                  <a:srgbClr val="111111"/>
                </a:solidFill>
                <a:effectLst/>
                <a:latin typeface="-apple-system"/>
              </a:rPr>
              <a:t>Diese Gegenüberstellung verdeutlicht die Vorteile erneuerbarer Energien gegenüber fossilen Brennstoffen und unterstreicht die Notwendigkeit eines Übergangs zu nachhaltigen Energiequellen.</a:t>
            </a:r>
          </a:p>
          <a:p>
            <a:endParaRPr lang="de-DE" dirty="0"/>
          </a:p>
        </p:txBody>
      </p:sp>
      <p:sp>
        <p:nvSpPr>
          <p:cNvPr id="4" name="Foliennummernplatzhalter 3"/>
          <p:cNvSpPr>
            <a:spLocks noGrp="1"/>
          </p:cNvSpPr>
          <p:nvPr>
            <p:ph type="sldNum" sz="quarter" idx="5"/>
          </p:nvPr>
        </p:nvSpPr>
        <p:spPr/>
        <p:txBody>
          <a:bodyPr/>
          <a:lstStyle/>
          <a:p>
            <a:fld id="{936E8D83-37F7-41E4-A08B-86B94302AF45}" type="slidenum">
              <a:rPr lang="de-DE" smtClean="0"/>
              <a:t>9</a:t>
            </a:fld>
            <a:endParaRPr lang="de-DE"/>
          </a:p>
        </p:txBody>
      </p:sp>
    </p:spTree>
    <p:extLst>
      <p:ext uri="{BB962C8B-B14F-4D97-AF65-F5344CB8AC3E}">
        <p14:creationId xmlns:p14="http://schemas.microsoft.com/office/powerpoint/2010/main" val="4092843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105863-80B6-2BBF-F28B-48675A63E25B}"/>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C6F51141-C316-5A76-A49B-C44A499522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8EA0048F-0AF8-35B3-5F38-7D751B717D9B}"/>
              </a:ext>
            </a:extLst>
          </p:cNvPr>
          <p:cNvSpPr>
            <a:spLocks noGrp="1"/>
          </p:cNvSpPr>
          <p:nvPr>
            <p:ph type="dt" sz="half" idx="10"/>
          </p:nvPr>
        </p:nvSpPr>
        <p:spPr/>
        <p:txBody>
          <a:bodyPr/>
          <a:lstStyle/>
          <a:p>
            <a:fld id="{92A0CCA8-56AB-4710-BD06-04ED108E7897}" type="datetimeFigureOut">
              <a:rPr lang="de-DE" smtClean="0"/>
              <a:t>14.05.2025</a:t>
            </a:fld>
            <a:endParaRPr lang="de-DE"/>
          </a:p>
        </p:txBody>
      </p:sp>
      <p:sp>
        <p:nvSpPr>
          <p:cNvPr id="5" name="Fußzeilenplatzhalter 4">
            <a:extLst>
              <a:ext uri="{FF2B5EF4-FFF2-40B4-BE49-F238E27FC236}">
                <a16:creationId xmlns:a16="http://schemas.microsoft.com/office/drawing/2014/main" id="{4DA691A0-136F-5C92-4F43-AEE763BDF03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FFBE33C-2283-80F5-D0E9-416F9A9F87D1}"/>
              </a:ext>
            </a:extLst>
          </p:cNvPr>
          <p:cNvSpPr>
            <a:spLocks noGrp="1"/>
          </p:cNvSpPr>
          <p:nvPr>
            <p:ph type="sldNum" sz="quarter" idx="12"/>
          </p:nvPr>
        </p:nvSpPr>
        <p:spPr/>
        <p:txBody>
          <a:bodyPr/>
          <a:lstStyle/>
          <a:p>
            <a:fld id="{E6B6DE43-085B-44C6-B070-5E25B9C65AB4}" type="slidenum">
              <a:rPr lang="de-DE" smtClean="0"/>
              <a:t>‹Nr.›</a:t>
            </a:fld>
            <a:endParaRPr lang="de-DE"/>
          </a:p>
        </p:txBody>
      </p:sp>
    </p:spTree>
    <p:extLst>
      <p:ext uri="{BB962C8B-B14F-4D97-AF65-F5344CB8AC3E}">
        <p14:creationId xmlns:p14="http://schemas.microsoft.com/office/powerpoint/2010/main" val="494245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96070F-00BD-AE9B-BA79-9C30105F52F5}"/>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AAB5E889-1CE6-C277-7C07-6B83C068DB2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8E3AF1C-26E1-8D9A-8921-33843C2EFAD9}"/>
              </a:ext>
            </a:extLst>
          </p:cNvPr>
          <p:cNvSpPr>
            <a:spLocks noGrp="1"/>
          </p:cNvSpPr>
          <p:nvPr>
            <p:ph type="dt" sz="half" idx="10"/>
          </p:nvPr>
        </p:nvSpPr>
        <p:spPr/>
        <p:txBody>
          <a:bodyPr/>
          <a:lstStyle/>
          <a:p>
            <a:fld id="{92A0CCA8-56AB-4710-BD06-04ED108E7897}" type="datetimeFigureOut">
              <a:rPr lang="de-DE" smtClean="0"/>
              <a:t>14.05.2025</a:t>
            </a:fld>
            <a:endParaRPr lang="de-DE"/>
          </a:p>
        </p:txBody>
      </p:sp>
      <p:sp>
        <p:nvSpPr>
          <p:cNvPr id="5" name="Fußzeilenplatzhalter 4">
            <a:extLst>
              <a:ext uri="{FF2B5EF4-FFF2-40B4-BE49-F238E27FC236}">
                <a16:creationId xmlns:a16="http://schemas.microsoft.com/office/drawing/2014/main" id="{94BF88D9-0F56-D7FD-BAA7-EFE4EBE6583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B425D68-8E2D-4D27-48B2-D14F8C58394A}"/>
              </a:ext>
            </a:extLst>
          </p:cNvPr>
          <p:cNvSpPr>
            <a:spLocks noGrp="1"/>
          </p:cNvSpPr>
          <p:nvPr>
            <p:ph type="sldNum" sz="quarter" idx="12"/>
          </p:nvPr>
        </p:nvSpPr>
        <p:spPr/>
        <p:txBody>
          <a:bodyPr/>
          <a:lstStyle/>
          <a:p>
            <a:fld id="{E6B6DE43-085B-44C6-B070-5E25B9C65AB4}" type="slidenum">
              <a:rPr lang="de-DE" smtClean="0"/>
              <a:t>‹Nr.›</a:t>
            </a:fld>
            <a:endParaRPr lang="de-DE"/>
          </a:p>
        </p:txBody>
      </p:sp>
    </p:spTree>
    <p:extLst>
      <p:ext uri="{BB962C8B-B14F-4D97-AF65-F5344CB8AC3E}">
        <p14:creationId xmlns:p14="http://schemas.microsoft.com/office/powerpoint/2010/main" val="138572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C575621-372F-5C49-EF17-7939F38A8E23}"/>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683016C1-8684-6A40-5CA4-F71F1BD88DA5}"/>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1220C76-DC30-36A7-39A1-48677AD1DF3F}"/>
              </a:ext>
            </a:extLst>
          </p:cNvPr>
          <p:cNvSpPr>
            <a:spLocks noGrp="1"/>
          </p:cNvSpPr>
          <p:nvPr>
            <p:ph type="dt" sz="half" idx="10"/>
          </p:nvPr>
        </p:nvSpPr>
        <p:spPr/>
        <p:txBody>
          <a:bodyPr/>
          <a:lstStyle/>
          <a:p>
            <a:fld id="{92A0CCA8-56AB-4710-BD06-04ED108E7897}" type="datetimeFigureOut">
              <a:rPr lang="de-DE" smtClean="0"/>
              <a:t>14.05.2025</a:t>
            </a:fld>
            <a:endParaRPr lang="de-DE"/>
          </a:p>
        </p:txBody>
      </p:sp>
      <p:sp>
        <p:nvSpPr>
          <p:cNvPr id="5" name="Fußzeilenplatzhalter 4">
            <a:extLst>
              <a:ext uri="{FF2B5EF4-FFF2-40B4-BE49-F238E27FC236}">
                <a16:creationId xmlns:a16="http://schemas.microsoft.com/office/drawing/2014/main" id="{120122D4-E849-7724-D9F4-46D236D4372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B0ED1A5-FBB1-4EC0-C22B-0CB338855E2E}"/>
              </a:ext>
            </a:extLst>
          </p:cNvPr>
          <p:cNvSpPr>
            <a:spLocks noGrp="1"/>
          </p:cNvSpPr>
          <p:nvPr>
            <p:ph type="sldNum" sz="quarter" idx="12"/>
          </p:nvPr>
        </p:nvSpPr>
        <p:spPr/>
        <p:txBody>
          <a:bodyPr/>
          <a:lstStyle/>
          <a:p>
            <a:fld id="{E6B6DE43-085B-44C6-B070-5E25B9C65AB4}" type="slidenum">
              <a:rPr lang="de-DE" smtClean="0"/>
              <a:t>‹Nr.›</a:t>
            </a:fld>
            <a:endParaRPr lang="de-DE"/>
          </a:p>
        </p:txBody>
      </p:sp>
    </p:spTree>
    <p:extLst>
      <p:ext uri="{BB962C8B-B14F-4D97-AF65-F5344CB8AC3E}">
        <p14:creationId xmlns:p14="http://schemas.microsoft.com/office/powerpoint/2010/main" val="786520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bg>
      <p:bgPr>
        <a:solidFill>
          <a:srgbClr val="F2F1EB"/>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72958B-336C-183C-7E14-CAA2996FB07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C8D35F44-3E97-83EB-6A9E-28E64784CEFF}"/>
              </a:ext>
            </a:extLst>
          </p:cNvPr>
          <p:cNvSpPr>
            <a:spLocks noGrp="1"/>
          </p:cNvSpPr>
          <p:nvPr>
            <p:ph idx="1"/>
          </p:nvPr>
        </p:nvSpPr>
        <p:spPr>
          <a:xfrm>
            <a:off x="838200" y="3028782"/>
            <a:ext cx="10515600" cy="435133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8F2CFDF0-91A2-0C63-94FE-1F30C43FEF37}"/>
              </a:ext>
            </a:extLst>
          </p:cNvPr>
          <p:cNvSpPr>
            <a:spLocks noGrp="1"/>
          </p:cNvSpPr>
          <p:nvPr>
            <p:ph type="dt" sz="half" idx="10"/>
          </p:nvPr>
        </p:nvSpPr>
        <p:spPr/>
        <p:txBody>
          <a:bodyPr/>
          <a:lstStyle/>
          <a:p>
            <a:fld id="{92A0CCA8-56AB-4710-BD06-04ED108E7897}" type="datetimeFigureOut">
              <a:rPr lang="de-DE" smtClean="0"/>
              <a:t>14.05.2025</a:t>
            </a:fld>
            <a:endParaRPr lang="de-DE"/>
          </a:p>
        </p:txBody>
      </p:sp>
      <p:sp>
        <p:nvSpPr>
          <p:cNvPr id="5" name="Fußzeilenplatzhalter 4">
            <a:extLst>
              <a:ext uri="{FF2B5EF4-FFF2-40B4-BE49-F238E27FC236}">
                <a16:creationId xmlns:a16="http://schemas.microsoft.com/office/drawing/2014/main" id="{473FB768-33B7-1CE4-5DB7-7CFBAC830C5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ACBFCF4-AFA4-56A1-85D0-7C3771CE6244}"/>
              </a:ext>
            </a:extLst>
          </p:cNvPr>
          <p:cNvSpPr>
            <a:spLocks noGrp="1"/>
          </p:cNvSpPr>
          <p:nvPr>
            <p:ph type="sldNum" sz="quarter" idx="12"/>
          </p:nvPr>
        </p:nvSpPr>
        <p:spPr/>
        <p:txBody>
          <a:bodyPr/>
          <a:lstStyle/>
          <a:p>
            <a:fld id="{E6B6DE43-085B-44C6-B070-5E25B9C65AB4}" type="slidenum">
              <a:rPr lang="de-DE" smtClean="0"/>
              <a:t>‹Nr.›</a:t>
            </a:fld>
            <a:endParaRPr lang="de-DE"/>
          </a:p>
        </p:txBody>
      </p:sp>
    </p:spTree>
    <p:extLst>
      <p:ext uri="{BB962C8B-B14F-4D97-AF65-F5344CB8AC3E}">
        <p14:creationId xmlns:p14="http://schemas.microsoft.com/office/powerpoint/2010/main" val="1518305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31F9F3-5B44-85DD-1FFA-D4CE261C1C20}"/>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20C358EA-45AC-76A0-33CD-5F9854EBF8F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0E915994-AD04-356D-2F6D-DA3E5F95B430}"/>
              </a:ext>
            </a:extLst>
          </p:cNvPr>
          <p:cNvSpPr>
            <a:spLocks noGrp="1"/>
          </p:cNvSpPr>
          <p:nvPr>
            <p:ph type="dt" sz="half" idx="10"/>
          </p:nvPr>
        </p:nvSpPr>
        <p:spPr/>
        <p:txBody>
          <a:bodyPr/>
          <a:lstStyle/>
          <a:p>
            <a:fld id="{92A0CCA8-56AB-4710-BD06-04ED108E7897}" type="datetimeFigureOut">
              <a:rPr lang="de-DE" smtClean="0"/>
              <a:t>14.05.2025</a:t>
            </a:fld>
            <a:endParaRPr lang="de-DE"/>
          </a:p>
        </p:txBody>
      </p:sp>
      <p:sp>
        <p:nvSpPr>
          <p:cNvPr id="5" name="Fußzeilenplatzhalter 4">
            <a:extLst>
              <a:ext uri="{FF2B5EF4-FFF2-40B4-BE49-F238E27FC236}">
                <a16:creationId xmlns:a16="http://schemas.microsoft.com/office/drawing/2014/main" id="{6D9042A6-3EB7-4A3D-2ED2-BFE0E56954D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EC53BF8-B540-853D-9C30-7B86F53A42D1}"/>
              </a:ext>
            </a:extLst>
          </p:cNvPr>
          <p:cNvSpPr>
            <a:spLocks noGrp="1"/>
          </p:cNvSpPr>
          <p:nvPr>
            <p:ph type="sldNum" sz="quarter" idx="12"/>
          </p:nvPr>
        </p:nvSpPr>
        <p:spPr/>
        <p:txBody>
          <a:bodyPr/>
          <a:lstStyle/>
          <a:p>
            <a:fld id="{E6B6DE43-085B-44C6-B070-5E25B9C65AB4}" type="slidenum">
              <a:rPr lang="de-DE" smtClean="0"/>
              <a:t>‹Nr.›</a:t>
            </a:fld>
            <a:endParaRPr lang="de-DE"/>
          </a:p>
        </p:txBody>
      </p:sp>
    </p:spTree>
    <p:extLst>
      <p:ext uri="{BB962C8B-B14F-4D97-AF65-F5344CB8AC3E}">
        <p14:creationId xmlns:p14="http://schemas.microsoft.com/office/powerpoint/2010/main" val="3734221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28F57D-3E24-278C-6C9A-A16F81354FD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D8FE572-E550-1A2F-AB23-98EDEB586E9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2CB9D6D8-3CB8-4775-26D4-EA580E367CD2}"/>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CF3B98A6-B1D7-40ED-70A6-8499B06E22DC}"/>
              </a:ext>
            </a:extLst>
          </p:cNvPr>
          <p:cNvSpPr>
            <a:spLocks noGrp="1"/>
          </p:cNvSpPr>
          <p:nvPr>
            <p:ph type="dt" sz="half" idx="10"/>
          </p:nvPr>
        </p:nvSpPr>
        <p:spPr/>
        <p:txBody>
          <a:bodyPr/>
          <a:lstStyle/>
          <a:p>
            <a:fld id="{92A0CCA8-56AB-4710-BD06-04ED108E7897}" type="datetimeFigureOut">
              <a:rPr lang="de-DE" smtClean="0"/>
              <a:t>14.05.2025</a:t>
            </a:fld>
            <a:endParaRPr lang="de-DE"/>
          </a:p>
        </p:txBody>
      </p:sp>
      <p:sp>
        <p:nvSpPr>
          <p:cNvPr id="6" name="Fußzeilenplatzhalter 5">
            <a:extLst>
              <a:ext uri="{FF2B5EF4-FFF2-40B4-BE49-F238E27FC236}">
                <a16:creationId xmlns:a16="http://schemas.microsoft.com/office/drawing/2014/main" id="{F0513104-68B6-6020-541A-FF619DC5DE1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938DEC7-DE03-EFF6-9643-4577DB3A68F2}"/>
              </a:ext>
            </a:extLst>
          </p:cNvPr>
          <p:cNvSpPr>
            <a:spLocks noGrp="1"/>
          </p:cNvSpPr>
          <p:nvPr>
            <p:ph type="sldNum" sz="quarter" idx="12"/>
          </p:nvPr>
        </p:nvSpPr>
        <p:spPr/>
        <p:txBody>
          <a:bodyPr/>
          <a:lstStyle/>
          <a:p>
            <a:fld id="{E6B6DE43-085B-44C6-B070-5E25B9C65AB4}" type="slidenum">
              <a:rPr lang="de-DE" smtClean="0"/>
              <a:t>‹Nr.›</a:t>
            </a:fld>
            <a:endParaRPr lang="de-DE"/>
          </a:p>
        </p:txBody>
      </p:sp>
    </p:spTree>
    <p:extLst>
      <p:ext uri="{BB962C8B-B14F-4D97-AF65-F5344CB8AC3E}">
        <p14:creationId xmlns:p14="http://schemas.microsoft.com/office/powerpoint/2010/main" val="1483492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CEF904-8EE0-4466-1AA7-E5CEE3FE10F6}"/>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9C4DA28C-4985-E97B-BA5A-2A32837287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12542276-4857-532B-B969-FB2B750481B2}"/>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E9CC0D95-9840-32CC-2C81-92C5BE7C93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3DBE8744-3252-6592-53F5-E94EDD6D5ACE}"/>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E8433B88-C341-694F-D268-A4DEFD8F5D81}"/>
              </a:ext>
            </a:extLst>
          </p:cNvPr>
          <p:cNvSpPr>
            <a:spLocks noGrp="1"/>
          </p:cNvSpPr>
          <p:nvPr>
            <p:ph type="dt" sz="half" idx="10"/>
          </p:nvPr>
        </p:nvSpPr>
        <p:spPr/>
        <p:txBody>
          <a:bodyPr/>
          <a:lstStyle/>
          <a:p>
            <a:fld id="{92A0CCA8-56AB-4710-BD06-04ED108E7897}" type="datetimeFigureOut">
              <a:rPr lang="de-DE" smtClean="0"/>
              <a:t>14.05.2025</a:t>
            </a:fld>
            <a:endParaRPr lang="de-DE"/>
          </a:p>
        </p:txBody>
      </p:sp>
      <p:sp>
        <p:nvSpPr>
          <p:cNvPr id="8" name="Fußzeilenplatzhalter 7">
            <a:extLst>
              <a:ext uri="{FF2B5EF4-FFF2-40B4-BE49-F238E27FC236}">
                <a16:creationId xmlns:a16="http://schemas.microsoft.com/office/drawing/2014/main" id="{E7B8355C-5CB7-A15F-6609-4C486B77EA79}"/>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1BDF0858-57AD-E655-6C39-9694042B0C90}"/>
              </a:ext>
            </a:extLst>
          </p:cNvPr>
          <p:cNvSpPr>
            <a:spLocks noGrp="1"/>
          </p:cNvSpPr>
          <p:nvPr>
            <p:ph type="sldNum" sz="quarter" idx="12"/>
          </p:nvPr>
        </p:nvSpPr>
        <p:spPr/>
        <p:txBody>
          <a:bodyPr/>
          <a:lstStyle/>
          <a:p>
            <a:fld id="{E6B6DE43-085B-44C6-B070-5E25B9C65AB4}" type="slidenum">
              <a:rPr lang="de-DE" smtClean="0"/>
              <a:t>‹Nr.›</a:t>
            </a:fld>
            <a:endParaRPr lang="de-DE"/>
          </a:p>
        </p:txBody>
      </p:sp>
    </p:spTree>
    <p:extLst>
      <p:ext uri="{BB962C8B-B14F-4D97-AF65-F5344CB8AC3E}">
        <p14:creationId xmlns:p14="http://schemas.microsoft.com/office/powerpoint/2010/main" val="1261916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BE86C6-9DA4-0131-1578-4D3318BB5811}"/>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0DCF406E-A116-965C-0865-930D71A41E77}"/>
              </a:ext>
            </a:extLst>
          </p:cNvPr>
          <p:cNvSpPr>
            <a:spLocks noGrp="1"/>
          </p:cNvSpPr>
          <p:nvPr>
            <p:ph type="dt" sz="half" idx="10"/>
          </p:nvPr>
        </p:nvSpPr>
        <p:spPr/>
        <p:txBody>
          <a:bodyPr/>
          <a:lstStyle/>
          <a:p>
            <a:fld id="{92A0CCA8-56AB-4710-BD06-04ED108E7897}" type="datetimeFigureOut">
              <a:rPr lang="de-DE" smtClean="0"/>
              <a:t>14.05.2025</a:t>
            </a:fld>
            <a:endParaRPr lang="de-DE"/>
          </a:p>
        </p:txBody>
      </p:sp>
      <p:sp>
        <p:nvSpPr>
          <p:cNvPr id="4" name="Fußzeilenplatzhalter 3">
            <a:extLst>
              <a:ext uri="{FF2B5EF4-FFF2-40B4-BE49-F238E27FC236}">
                <a16:creationId xmlns:a16="http://schemas.microsoft.com/office/drawing/2014/main" id="{68BDA333-E304-9F4D-BF86-685C2D33E8E2}"/>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BA8B48D7-EF96-3F65-2C06-0B78E1DB8AC6}"/>
              </a:ext>
            </a:extLst>
          </p:cNvPr>
          <p:cNvSpPr>
            <a:spLocks noGrp="1"/>
          </p:cNvSpPr>
          <p:nvPr>
            <p:ph type="sldNum" sz="quarter" idx="12"/>
          </p:nvPr>
        </p:nvSpPr>
        <p:spPr/>
        <p:txBody>
          <a:bodyPr/>
          <a:lstStyle/>
          <a:p>
            <a:fld id="{E6B6DE43-085B-44C6-B070-5E25B9C65AB4}" type="slidenum">
              <a:rPr lang="de-DE" smtClean="0"/>
              <a:t>‹Nr.›</a:t>
            </a:fld>
            <a:endParaRPr lang="de-DE"/>
          </a:p>
        </p:txBody>
      </p:sp>
    </p:spTree>
    <p:extLst>
      <p:ext uri="{BB962C8B-B14F-4D97-AF65-F5344CB8AC3E}">
        <p14:creationId xmlns:p14="http://schemas.microsoft.com/office/powerpoint/2010/main" val="4221039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F41D93D-48ED-ED22-351F-0026BC73E578}"/>
              </a:ext>
            </a:extLst>
          </p:cNvPr>
          <p:cNvSpPr>
            <a:spLocks noGrp="1"/>
          </p:cNvSpPr>
          <p:nvPr>
            <p:ph type="dt" sz="half" idx="10"/>
          </p:nvPr>
        </p:nvSpPr>
        <p:spPr/>
        <p:txBody>
          <a:bodyPr/>
          <a:lstStyle/>
          <a:p>
            <a:fld id="{92A0CCA8-56AB-4710-BD06-04ED108E7897}" type="datetimeFigureOut">
              <a:rPr lang="de-DE" smtClean="0"/>
              <a:t>14.05.2025</a:t>
            </a:fld>
            <a:endParaRPr lang="de-DE"/>
          </a:p>
        </p:txBody>
      </p:sp>
      <p:sp>
        <p:nvSpPr>
          <p:cNvPr id="3" name="Fußzeilenplatzhalter 2">
            <a:extLst>
              <a:ext uri="{FF2B5EF4-FFF2-40B4-BE49-F238E27FC236}">
                <a16:creationId xmlns:a16="http://schemas.microsoft.com/office/drawing/2014/main" id="{D975E081-51C3-3461-5A3A-CD2A380E5604}"/>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4ED5338F-1431-4DD9-7F89-9C882020A823}"/>
              </a:ext>
            </a:extLst>
          </p:cNvPr>
          <p:cNvSpPr>
            <a:spLocks noGrp="1"/>
          </p:cNvSpPr>
          <p:nvPr>
            <p:ph type="sldNum" sz="quarter" idx="12"/>
          </p:nvPr>
        </p:nvSpPr>
        <p:spPr/>
        <p:txBody>
          <a:bodyPr/>
          <a:lstStyle/>
          <a:p>
            <a:fld id="{E6B6DE43-085B-44C6-B070-5E25B9C65AB4}" type="slidenum">
              <a:rPr lang="de-DE" smtClean="0"/>
              <a:t>‹Nr.›</a:t>
            </a:fld>
            <a:endParaRPr lang="de-DE"/>
          </a:p>
        </p:txBody>
      </p:sp>
    </p:spTree>
    <p:extLst>
      <p:ext uri="{BB962C8B-B14F-4D97-AF65-F5344CB8AC3E}">
        <p14:creationId xmlns:p14="http://schemas.microsoft.com/office/powerpoint/2010/main" val="2330037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6720A7-085E-0316-B548-3B86E9ABD0F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B24B1165-671A-3997-1165-57CF81C185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239D3012-486A-B600-1974-C8A82021DF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21A61AA-8D71-FEEB-AE15-C2B1C4454AAA}"/>
              </a:ext>
            </a:extLst>
          </p:cNvPr>
          <p:cNvSpPr>
            <a:spLocks noGrp="1"/>
          </p:cNvSpPr>
          <p:nvPr>
            <p:ph type="dt" sz="half" idx="10"/>
          </p:nvPr>
        </p:nvSpPr>
        <p:spPr/>
        <p:txBody>
          <a:bodyPr/>
          <a:lstStyle/>
          <a:p>
            <a:fld id="{92A0CCA8-56AB-4710-BD06-04ED108E7897}" type="datetimeFigureOut">
              <a:rPr lang="de-DE" smtClean="0"/>
              <a:t>14.05.2025</a:t>
            </a:fld>
            <a:endParaRPr lang="de-DE"/>
          </a:p>
        </p:txBody>
      </p:sp>
      <p:sp>
        <p:nvSpPr>
          <p:cNvPr id="6" name="Fußzeilenplatzhalter 5">
            <a:extLst>
              <a:ext uri="{FF2B5EF4-FFF2-40B4-BE49-F238E27FC236}">
                <a16:creationId xmlns:a16="http://schemas.microsoft.com/office/drawing/2014/main" id="{98D4F843-321C-CB3E-8678-4773C7F33E41}"/>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7D9ACA3-7610-ECE7-2B92-278F8202F6F3}"/>
              </a:ext>
            </a:extLst>
          </p:cNvPr>
          <p:cNvSpPr>
            <a:spLocks noGrp="1"/>
          </p:cNvSpPr>
          <p:nvPr>
            <p:ph type="sldNum" sz="quarter" idx="12"/>
          </p:nvPr>
        </p:nvSpPr>
        <p:spPr/>
        <p:txBody>
          <a:bodyPr/>
          <a:lstStyle/>
          <a:p>
            <a:fld id="{E6B6DE43-085B-44C6-B070-5E25B9C65AB4}" type="slidenum">
              <a:rPr lang="de-DE" smtClean="0"/>
              <a:t>‹Nr.›</a:t>
            </a:fld>
            <a:endParaRPr lang="de-DE"/>
          </a:p>
        </p:txBody>
      </p:sp>
    </p:spTree>
    <p:extLst>
      <p:ext uri="{BB962C8B-B14F-4D97-AF65-F5344CB8AC3E}">
        <p14:creationId xmlns:p14="http://schemas.microsoft.com/office/powerpoint/2010/main" val="2032968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6D7C46-D874-AE43-D7A5-B5758AC3D73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F697873D-8540-0729-D3E4-946474BD70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AEC412B2-2EA1-8B1E-8BBF-045A8F87AD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51D0045-7954-8BB5-B736-C1372AD1A43B}"/>
              </a:ext>
            </a:extLst>
          </p:cNvPr>
          <p:cNvSpPr>
            <a:spLocks noGrp="1"/>
          </p:cNvSpPr>
          <p:nvPr>
            <p:ph type="dt" sz="half" idx="10"/>
          </p:nvPr>
        </p:nvSpPr>
        <p:spPr/>
        <p:txBody>
          <a:bodyPr/>
          <a:lstStyle/>
          <a:p>
            <a:fld id="{92A0CCA8-56AB-4710-BD06-04ED108E7897}" type="datetimeFigureOut">
              <a:rPr lang="de-DE" smtClean="0"/>
              <a:t>14.05.2025</a:t>
            </a:fld>
            <a:endParaRPr lang="de-DE"/>
          </a:p>
        </p:txBody>
      </p:sp>
      <p:sp>
        <p:nvSpPr>
          <p:cNvPr id="6" name="Fußzeilenplatzhalter 5">
            <a:extLst>
              <a:ext uri="{FF2B5EF4-FFF2-40B4-BE49-F238E27FC236}">
                <a16:creationId xmlns:a16="http://schemas.microsoft.com/office/drawing/2014/main" id="{16D86501-B5F3-6DE7-0D2B-800F66AA3DE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E2A7B13-1109-58D7-30B9-E5CCBE9AF2C0}"/>
              </a:ext>
            </a:extLst>
          </p:cNvPr>
          <p:cNvSpPr>
            <a:spLocks noGrp="1"/>
          </p:cNvSpPr>
          <p:nvPr>
            <p:ph type="sldNum" sz="quarter" idx="12"/>
          </p:nvPr>
        </p:nvSpPr>
        <p:spPr/>
        <p:txBody>
          <a:bodyPr/>
          <a:lstStyle/>
          <a:p>
            <a:fld id="{E6B6DE43-085B-44C6-B070-5E25B9C65AB4}" type="slidenum">
              <a:rPr lang="de-DE" smtClean="0"/>
              <a:t>‹Nr.›</a:t>
            </a:fld>
            <a:endParaRPr lang="de-DE"/>
          </a:p>
        </p:txBody>
      </p:sp>
    </p:spTree>
    <p:extLst>
      <p:ext uri="{BB962C8B-B14F-4D97-AF65-F5344CB8AC3E}">
        <p14:creationId xmlns:p14="http://schemas.microsoft.com/office/powerpoint/2010/main" val="4005410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1EB"/>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7882E2A-54F9-1A98-1F9E-0954677BC5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8B362511-6A59-795E-F159-E271F0C48B3B}"/>
              </a:ext>
            </a:extLst>
          </p:cNvPr>
          <p:cNvSpPr>
            <a:spLocks noGrp="1"/>
          </p:cNvSpPr>
          <p:nvPr>
            <p:ph type="body" idx="1"/>
          </p:nvPr>
        </p:nvSpPr>
        <p:spPr>
          <a:xfrm>
            <a:off x="838200" y="2067644"/>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13FCCEC-E4EF-A53A-C695-13676EFC9F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2A0CCA8-56AB-4710-BD06-04ED108E7897}" type="datetimeFigureOut">
              <a:rPr lang="de-DE" smtClean="0"/>
              <a:t>14.05.2025</a:t>
            </a:fld>
            <a:endParaRPr lang="de-DE"/>
          </a:p>
        </p:txBody>
      </p:sp>
      <p:sp>
        <p:nvSpPr>
          <p:cNvPr id="5" name="Fußzeilenplatzhalter 4">
            <a:extLst>
              <a:ext uri="{FF2B5EF4-FFF2-40B4-BE49-F238E27FC236}">
                <a16:creationId xmlns:a16="http://schemas.microsoft.com/office/drawing/2014/main" id="{117E6B53-82BB-D2EB-0CA1-ACCFA7C7AA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529AE6A8-C06F-0FF6-E695-C05E7BE67C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6B6DE43-085B-44C6-B070-5E25B9C65AB4}" type="slidenum">
              <a:rPr lang="de-DE" smtClean="0"/>
              <a:t>‹Nr.›</a:t>
            </a:fld>
            <a:endParaRPr lang="de-DE"/>
          </a:p>
        </p:txBody>
      </p:sp>
      <p:sp>
        <p:nvSpPr>
          <p:cNvPr id="7" name="Freeform 26">
            <a:extLst>
              <a:ext uri="{FF2B5EF4-FFF2-40B4-BE49-F238E27FC236}">
                <a16:creationId xmlns:a16="http://schemas.microsoft.com/office/drawing/2014/main" id="{485E0551-496D-43E1-92A2-6A7EB98D314D}"/>
              </a:ext>
            </a:extLst>
          </p:cNvPr>
          <p:cNvSpPr/>
          <p:nvPr userDrawn="1"/>
        </p:nvSpPr>
        <p:spPr>
          <a:xfrm rot="3305636">
            <a:off x="9748912" y="419550"/>
            <a:ext cx="3423331" cy="1216709"/>
          </a:xfrm>
          <a:custGeom>
            <a:avLst/>
            <a:gdLst/>
            <a:ahLst/>
            <a:cxnLst/>
            <a:rect l="l" t="t" r="r" b="b"/>
            <a:pathLst>
              <a:path w="3423331" h="1216709">
                <a:moveTo>
                  <a:pt x="0" y="0"/>
                </a:moveTo>
                <a:lnTo>
                  <a:pt x="3423330" y="0"/>
                </a:lnTo>
                <a:lnTo>
                  <a:pt x="3423330" y="1216709"/>
                </a:lnTo>
                <a:lnTo>
                  <a:pt x="0" y="12167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25">
            <a:extLst>
              <a:ext uri="{FF2B5EF4-FFF2-40B4-BE49-F238E27FC236}">
                <a16:creationId xmlns:a16="http://schemas.microsoft.com/office/drawing/2014/main" id="{AD79A233-E47D-4900-8013-A502F2950853}"/>
              </a:ext>
            </a:extLst>
          </p:cNvPr>
          <p:cNvSpPr/>
          <p:nvPr userDrawn="1"/>
        </p:nvSpPr>
        <p:spPr>
          <a:xfrm rot="-8796438">
            <a:off x="-876346" y="5520998"/>
            <a:ext cx="2971892" cy="1056260"/>
          </a:xfrm>
          <a:custGeom>
            <a:avLst/>
            <a:gdLst/>
            <a:ahLst/>
            <a:cxnLst/>
            <a:rect l="l" t="t" r="r" b="b"/>
            <a:pathLst>
              <a:path w="2971892" h="1056260">
                <a:moveTo>
                  <a:pt x="0" y="0"/>
                </a:moveTo>
                <a:lnTo>
                  <a:pt x="2971892" y="0"/>
                </a:lnTo>
                <a:lnTo>
                  <a:pt x="2971892" y="1056260"/>
                </a:lnTo>
                <a:lnTo>
                  <a:pt x="0" y="10562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2" name="Grafik 11">
            <a:extLst>
              <a:ext uri="{FF2B5EF4-FFF2-40B4-BE49-F238E27FC236}">
                <a16:creationId xmlns:a16="http://schemas.microsoft.com/office/drawing/2014/main" id="{C86220A1-2D1D-45CE-B60C-9C0D8678D77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17094" y="205038"/>
            <a:ext cx="2157663" cy="701240"/>
          </a:xfrm>
          <a:prstGeom prst="rect">
            <a:avLst/>
          </a:prstGeom>
        </p:spPr>
      </p:pic>
    </p:spTree>
    <p:extLst>
      <p:ext uri="{BB962C8B-B14F-4D97-AF65-F5344CB8AC3E}">
        <p14:creationId xmlns:p14="http://schemas.microsoft.com/office/powerpoint/2010/main" val="738937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333" b="-9333"/>
            </a:stretch>
          </a:blipFill>
        </p:spPr>
      </p:sp>
      <p:grpSp>
        <p:nvGrpSpPr>
          <p:cNvPr id="3" name="Group 3"/>
          <p:cNvGrpSpPr/>
          <p:nvPr/>
        </p:nvGrpSpPr>
        <p:grpSpPr>
          <a:xfrm>
            <a:off x="872671" y="869138"/>
            <a:ext cx="10657114" cy="5196114"/>
            <a:chOff x="0" y="0"/>
            <a:chExt cx="4210218" cy="2052786"/>
          </a:xfrm>
        </p:grpSpPr>
        <p:sp>
          <p:nvSpPr>
            <p:cNvPr id="4" name="Freeform 4"/>
            <p:cNvSpPr/>
            <p:nvPr/>
          </p:nvSpPr>
          <p:spPr>
            <a:xfrm>
              <a:off x="0" y="0"/>
              <a:ext cx="4210218" cy="2052786"/>
            </a:xfrm>
            <a:custGeom>
              <a:avLst/>
              <a:gdLst/>
              <a:ahLst/>
              <a:cxnLst/>
              <a:rect l="l" t="t" r="r" b="b"/>
              <a:pathLst>
                <a:path w="4210218" h="2052786">
                  <a:moveTo>
                    <a:pt x="0" y="0"/>
                  </a:moveTo>
                  <a:lnTo>
                    <a:pt x="4210218" y="0"/>
                  </a:lnTo>
                  <a:lnTo>
                    <a:pt x="4210218" y="2052786"/>
                  </a:lnTo>
                  <a:lnTo>
                    <a:pt x="0" y="2052786"/>
                  </a:lnTo>
                  <a:close/>
                </a:path>
              </a:pathLst>
            </a:custGeom>
            <a:solidFill>
              <a:srgbClr val="000000">
                <a:alpha val="0"/>
              </a:srgbClr>
            </a:solidFill>
            <a:ln w="28575" cap="sq">
              <a:solidFill>
                <a:srgbClr val="88917B"/>
              </a:solidFill>
              <a:prstDash val="solid"/>
              <a:miter/>
            </a:ln>
          </p:spPr>
        </p:sp>
        <p:sp>
          <p:nvSpPr>
            <p:cNvPr id="5" name="TextBox 5"/>
            <p:cNvSpPr txBox="1"/>
            <p:nvPr/>
          </p:nvSpPr>
          <p:spPr>
            <a:xfrm>
              <a:off x="0" y="-38100"/>
              <a:ext cx="4210218" cy="2090886"/>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6" name="Group 6"/>
          <p:cNvGrpSpPr/>
          <p:nvPr/>
        </p:nvGrpSpPr>
        <p:grpSpPr>
          <a:xfrm>
            <a:off x="9747695" y="1322696"/>
            <a:ext cx="1286601" cy="128660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8917B">
                <a:alpha val="64706"/>
              </a:srgbClr>
            </a:solidFill>
          </p:spPr>
        </p:sp>
        <p:sp>
          <p:nvSpPr>
            <p:cNvPr id="8" name="TextBox 8"/>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9" name="Group 9"/>
          <p:cNvGrpSpPr/>
          <p:nvPr/>
        </p:nvGrpSpPr>
        <p:grpSpPr>
          <a:xfrm>
            <a:off x="6882807" y="4248704"/>
            <a:ext cx="1286601" cy="128660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8917B">
                <a:alpha val="64706"/>
              </a:srgbClr>
            </a:solidFill>
          </p:spPr>
        </p:sp>
        <p:sp>
          <p:nvSpPr>
            <p:cNvPr id="11" name="TextBox 11"/>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2" name="Group 12"/>
          <p:cNvGrpSpPr>
            <a:grpSpLocks noChangeAspect="1"/>
          </p:cNvGrpSpPr>
          <p:nvPr/>
        </p:nvGrpSpPr>
        <p:grpSpPr>
          <a:xfrm rot="262864">
            <a:off x="7424903" y="1633775"/>
            <a:ext cx="3158647" cy="3669431"/>
            <a:chOff x="0" y="0"/>
            <a:chExt cx="5466080" cy="6350000"/>
          </a:xfrm>
        </p:grpSpPr>
        <p:sp>
          <p:nvSpPr>
            <p:cNvPr id="13" name="Freeform 13"/>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id="14" name="Freeform 14"/>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4"/>
              <a:stretch>
                <a:fillRect l="-22045" r="-22045"/>
              </a:stretch>
            </a:blipFill>
          </p:spPr>
        </p:sp>
        <p:sp>
          <p:nvSpPr>
            <p:cNvPr id="15" name="Freeform 15"/>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id="16" name="Freeform 16"/>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id="17" name="Group 17"/>
          <p:cNvGrpSpPr/>
          <p:nvPr/>
        </p:nvGrpSpPr>
        <p:grpSpPr>
          <a:xfrm>
            <a:off x="4713514" y="564243"/>
            <a:ext cx="2928257" cy="533400"/>
            <a:chOff x="0" y="0"/>
            <a:chExt cx="1156842" cy="210726"/>
          </a:xfrm>
        </p:grpSpPr>
        <p:sp>
          <p:nvSpPr>
            <p:cNvPr id="18" name="Freeform 18"/>
            <p:cNvSpPr/>
            <p:nvPr/>
          </p:nvSpPr>
          <p:spPr>
            <a:xfrm>
              <a:off x="0" y="0"/>
              <a:ext cx="1156842" cy="210726"/>
            </a:xfrm>
            <a:custGeom>
              <a:avLst/>
              <a:gdLst/>
              <a:ahLst/>
              <a:cxnLst/>
              <a:rect l="l" t="t" r="r" b="b"/>
              <a:pathLst>
                <a:path w="1156842" h="210726">
                  <a:moveTo>
                    <a:pt x="89891" y="0"/>
                  </a:moveTo>
                  <a:lnTo>
                    <a:pt x="1066951" y="0"/>
                  </a:lnTo>
                  <a:cubicBezTo>
                    <a:pt x="1090792" y="0"/>
                    <a:pt x="1113656" y="9471"/>
                    <a:pt x="1130514" y="26329"/>
                  </a:cubicBezTo>
                  <a:cubicBezTo>
                    <a:pt x="1147372" y="43187"/>
                    <a:pt x="1156842" y="66051"/>
                    <a:pt x="1156842" y="89891"/>
                  </a:cubicBezTo>
                  <a:lnTo>
                    <a:pt x="1156842" y="120834"/>
                  </a:lnTo>
                  <a:cubicBezTo>
                    <a:pt x="1156842" y="144675"/>
                    <a:pt x="1147372" y="167539"/>
                    <a:pt x="1130514" y="184397"/>
                  </a:cubicBezTo>
                  <a:cubicBezTo>
                    <a:pt x="1113656" y="201255"/>
                    <a:pt x="1090792" y="210726"/>
                    <a:pt x="1066951" y="210726"/>
                  </a:cubicBezTo>
                  <a:lnTo>
                    <a:pt x="89891" y="210726"/>
                  </a:lnTo>
                  <a:cubicBezTo>
                    <a:pt x="66051" y="210726"/>
                    <a:pt x="43187" y="201255"/>
                    <a:pt x="26329" y="184397"/>
                  </a:cubicBezTo>
                  <a:cubicBezTo>
                    <a:pt x="9471" y="167539"/>
                    <a:pt x="0" y="144675"/>
                    <a:pt x="0" y="120834"/>
                  </a:cubicBezTo>
                  <a:lnTo>
                    <a:pt x="0" y="89891"/>
                  </a:lnTo>
                  <a:cubicBezTo>
                    <a:pt x="0" y="66051"/>
                    <a:pt x="9471" y="43187"/>
                    <a:pt x="26329" y="26329"/>
                  </a:cubicBezTo>
                  <a:cubicBezTo>
                    <a:pt x="43187" y="9471"/>
                    <a:pt x="66051" y="0"/>
                    <a:pt x="89891" y="0"/>
                  </a:cubicBezTo>
                  <a:close/>
                </a:path>
              </a:pathLst>
            </a:custGeom>
            <a:solidFill>
              <a:srgbClr val="FFFFFF"/>
            </a:solidFill>
          </p:spPr>
        </p:sp>
        <p:sp>
          <p:nvSpPr>
            <p:cNvPr id="19" name="TextBox 19"/>
            <p:cNvSpPr txBox="1"/>
            <p:nvPr/>
          </p:nvSpPr>
          <p:spPr>
            <a:xfrm>
              <a:off x="0" y="-38100"/>
              <a:ext cx="1156842" cy="248826"/>
            </a:xfrm>
            <a:prstGeom prst="rect">
              <a:avLst/>
            </a:prstGeom>
          </p:spPr>
          <p:txBody>
            <a:bodyPr lIns="33867" tIns="33867" rIns="33867" bIns="33867" rtlCol="0" anchor="ctr"/>
            <a:lstStyle/>
            <a:p>
              <a:pPr algn="ctr">
                <a:lnSpc>
                  <a:spcPts val="1773"/>
                </a:lnSpc>
              </a:pPr>
              <a:endParaRPr sz="1200"/>
            </a:p>
          </p:txBody>
        </p:sp>
      </p:grpSp>
      <p:grpSp>
        <p:nvGrpSpPr>
          <p:cNvPr id="20" name="Group 20"/>
          <p:cNvGrpSpPr/>
          <p:nvPr/>
        </p:nvGrpSpPr>
        <p:grpSpPr>
          <a:xfrm>
            <a:off x="11312979" y="644072"/>
            <a:ext cx="386442" cy="386442"/>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8917B"/>
            </a:solidFill>
          </p:spPr>
        </p:sp>
        <p:sp>
          <p:nvSpPr>
            <p:cNvPr id="22" name="TextBox 22"/>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23" name="Group 23"/>
          <p:cNvGrpSpPr/>
          <p:nvPr/>
        </p:nvGrpSpPr>
        <p:grpSpPr>
          <a:xfrm>
            <a:off x="679450" y="5785758"/>
            <a:ext cx="386442" cy="386442"/>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8917B"/>
            </a:solidFill>
          </p:spPr>
        </p:sp>
        <p:sp>
          <p:nvSpPr>
            <p:cNvPr id="25" name="TextBox 25"/>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28" name="TextBox 28"/>
          <p:cNvSpPr txBox="1"/>
          <p:nvPr/>
        </p:nvSpPr>
        <p:spPr>
          <a:xfrm>
            <a:off x="1910420" y="4289511"/>
            <a:ext cx="4972387" cy="386196"/>
          </a:xfrm>
          <a:prstGeom prst="rect">
            <a:avLst/>
          </a:prstGeom>
        </p:spPr>
        <p:txBody>
          <a:bodyPr lIns="0" tIns="0" rIns="0" bIns="0" rtlCol="0" anchor="t">
            <a:spAutoFit/>
          </a:bodyPr>
          <a:lstStyle/>
          <a:p>
            <a:pPr>
              <a:lnSpc>
                <a:spcPts val="3244"/>
              </a:lnSpc>
            </a:pPr>
            <a:r>
              <a:rPr lang="en-US" sz="2317" spc="57" dirty="0">
                <a:solidFill>
                  <a:srgbClr val="FFFFFF"/>
                </a:solidFill>
                <a:latin typeface="+mj-lt"/>
                <a:ea typeface="Hero"/>
                <a:cs typeface="Hero"/>
                <a:sym typeface="Hero"/>
              </a:rPr>
              <a:t> </a:t>
            </a:r>
          </a:p>
        </p:txBody>
      </p:sp>
      <p:pic>
        <p:nvPicPr>
          <p:cNvPr id="31" name="Grafik 30">
            <a:extLst>
              <a:ext uri="{FF2B5EF4-FFF2-40B4-BE49-F238E27FC236}">
                <a16:creationId xmlns:a16="http://schemas.microsoft.com/office/drawing/2014/main" id="{2B85E3BD-16CE-48CB-82DF-524B44531D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77191">
            <a:off x="7908904" y="4582680"/>
            <a:ext cx="1903537" cy="618649"/>
          </a:xfrm>
          <a:prstGeom prst="rect">
            <a:avLst/>
          </a:prstGeom>
        </p:spPr>
      </p:pic>
      <p:sp>
        <p:nvSpPr>
          <p:cNvPr id="34" name="Textfeld 33">
            <a:extLst>
              <a:ext uri="{FF2B5EF4-FFF2-40B4-BE49-F238E27FC236}">
                <a16:creationId xmlns:a16="http://schemas.microsoft.com/office/drawing/2014/main" id="{4A4ACAA7-6C6B-478B-A3D9-C46098E00F1D}"/>
              </a:ext>
            </a:extLst>
          </p:cNvPr>
          <p:cNvSpPr txBox="1"/>
          <p:nvPr/>
        </p:nvSpPr>
        <p:spPr>
          <a:xfrm>
            <a:off x="1545160" y="2526391"/>
            <a:ext cx="5295232" cy="2144305"/>
          </a:xfrm>
          <a:prstGeom prst="rect">
            <a:avLst/>
          </a:prstGeom>
          <a:noFill/>
        </p:spPr>
        <p:txBody>
          <a:bodyPr wrap="none" rtlCol="0">
            <a:spAutoFit/>
          </a:bodyPr>
          <a:lstStyle/>
          <a:p>
            <a:r>
              <a:rPr lang="de-DE" sz="5334" dirty="0" err="1"/>
              <a:t>ZukunftsWIRkstatt</a:t>
            </a:r>
            <a:endParaRPr lang="de-DE" sz="5334" dirty="0"/>
          </a:p>
          <a:p>
            <a:r>
              <a:rPr lang="de-DE" sz="4000" dirty="0"/>
              <a:t>Input Klimawandel</a:t>
            </a:r>
          </a:p>
          <a:p>
            <a:endParaRPr lang="de-DE" sz="4000" dirty="0"/>
          </a:p>
        </p:txBody>
      </p:sp>
      <p:pic>
        <p:nvPicPr>
          <p:cNvPr id="37" name="Grafik 36">
            <a:extLst>
              <a:ext uri="{FF2B5EF4-FFF2-40B4-BE49-F238E27FC236}">
                <a16:creationId xmlns:a16="http://schemas.microsoft.com/office/drawing/2014/main" id="{7F4105B7-AC52-4F3E-8A29-04DAB18C24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4368" y="562063"/>
            <a:ext cx="1693719" cy="55045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3B27AA-AC56-7435-CB4B-7DFF2298606C}"/>
              </a:ext>
            </a:extLst>
          </p:cNvPr>
          <p:cNvSpPr>
            <a:spLocks noGrp="1"/>
          </p:cNvSpPr>
          <p:nvPr>
            <p:ph type="title"/>
          </p:nvPr>
        </p:nvSpPr>
        <p:spPr>
          <a:xfrm>
            <a:off x="432326" y="497472"/>
            <a:ext cx="10515600" cy="1325563"/>
          </a:xfrm>
        </p:spPr>
        <p:txBody>
          <a:bodyPr/>
          <a:lstStyle/>
          <a:p>
            <a:r>
              <a:rPr lang="de-DE" dirty="0"/>
              <a:t>Industrie</a:t>
            </a:r>
          </a:p>
        </p:txBody>
      </p:sp>
      <p:sp>
        <p:nvSpPr>
          <p:cNvPr id="5" name="Rechteck 4">
            <a:extLst>
              <a:ext uri="{FF2B5EF4-FFF2-40B4-BE49-F238E27FC236}">
                <a16:creationId xmlns:a16="http://schemas.microsoft.com/office/drawing/2014/main" id="{6058BAA1-8F23-567D-04DF-B9D85B44B51B}"/>
              </a:ext>
            </a:extLst>
          </p:cNvPr>
          <p:cNvSpPr/>
          <p:nvPr/>
        </p:nvSpPr>
        <p:spPr bwMode="auto">
          <a:xfrm>
            <a:off x="496883" y="4527604"/>
            <a:ext cx="5193243" cy="1337814"/>
          </a:xfrm>
          <a:prstGeom prst="rect">
            <a:avLst/>
          </a:prstGeom>
          <a:solidFill>
            <a:schemeClr val="bg2">
              <a:lumMod val="65000"/>
              <a:alpha val="8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a:ln>
                  <a:noFill/>
                </a:ln>
                <a:solidFill>
                  <a:schemeClr val="tx1"/>
                </a:solidFill>
                <a:effectLst/>
                <a:latin typeface="Arial" charset="0"/>
                <a:ea typeface="ＭＳ Ｐゴシック" pitchFamily="28" charset="-128"/>
              </a:rPr>
              <a:t>Die Stahl-, Chemie- und Zementbranche </a:t>
            </a:r>
            <a:br>
              <a:rPr kumimoji="0" lang="de-DE" sz="2000" b="0" i="0" u="none" strike="noStrike" cap="none" normalizeH="0" baseline="0" dirty="0">
                <a:ln>
                  <a:noFill/>
                </a:ln>
                <a:solidFill>
                  <a:schemeClr val="tx1"/>
                </a:solidFill>
                <a:effectLst/>
                <a:latin typeface="Arial" charset="0"/>
                <a:ea typeface="ＭＳ Ｐゴシック" pitchFamily="28" charset="-128"/>
              </a:rPr>
            </a:br>
            <a:r>
              <a:rPr kumimoji="0" lang="de-DE" sz="2000" b="0" i="0" u="none" strike="noStrike" cap="none" normalizeH="0" baseline="0" dirty="0">
                <a:ln>
                  <a:noFill/>
                </a:ln>
                <a:solidFill>
                  <a:schemeClr val="tx1"/>
                </a:solidFill>
                <a:effectLst/>
                <a:latin typeface="Arial" charset="0"/>
                <a:ea typeface="ＭＳ Ｐゴシック" pitchFamily="28" charset="-128"/>
              </a:rPr>
              <a:t>gehören zu den größten Emittenten von THG</a:t>
            </a:r>
          </a:p>
          <a:p>
            <a:pPr marL="0" marR="0" indent="0" algn="ctr" defTabSz="914400" rtl="0" eaLnBrk="0" fontAlgn="base" latinLnBrk="0" hangingPunct="0">
              <a:lnSpc>
                <a:spcPct val="100000"/>
              </a:lnSpc>
              <a:spcBef>
                <a:spcPct val="0"/>
              </a:spcBef>
              <a:spcAft>
                <a:spcPct val="0"/>
              </a:spcAft>
              <a:buClrTx/>
              <a:buSzTx/>
              <a:buFontTx/>
              <a:buNone/>
              <a:tabLst/>
            </a:pPr>
            <a:r>
              <a:rPr lang="de-DE" sz="2000" dirty="0">
                <a:latin typeface="Arial" charset="0"/>
                <a:ea typeface="ＭＳ Ｐゴシック" pitchFamily="28" charset="-128"/>
              </a:rPr>
              <a:t>In Deutschland</a:t>
            </a:r>
            <a:endParaRPr kumimoji="0" lang="de-DE" sz="2000" b="0" i="0" u="none" strike="noStrike" cap="none" normalizeH="0" baseline="0" dirty="0">
              <a:ln>
                <a:noFill/>
              </a:ln>
              <a:solidFill>
                <a:schemeClr val="tx1"/>
              </a:solidFill>
              <a:effectLst/>
              <a:latin typeface="Arial" charset="0"/>
              <a:ea typeface="ＭＳ Ｐゴシック" pitchFamily="28" charset="-128"/>
            </a:endParaRPr>
          </a:p>
        </p:txBody>
      </p:sp>
      <p:sp>
        <p:nvSpPr>
          <p:cNvPr id="6" name="Rechteck 5">
            <a:extLst>
              <a:ext uri="{FF2B5EF4-FFF2-40B4-BE49-F238E27FC236}">
                <a16:creationId xmlns:a16="http://schemas.microsoft.com/office/drawing/2014/main" id="{49E25402-4F45-E431-0309-1A548C106F8C}"/>
              </a:ext>
            </a:extLst>
          </p:cNvPr>
          <p:cNvSpPr/>
          <p:nvPr/>
        </p:nvSpPr>
        <p:spPr bwMode="auto">
          <a:xfrm>
            <a:off x="6253555" y="4527604"/>
            <a:ext cx="5441562" cy="1311141"/>
          </a:xfrm>
          <a:prstGeom prst="rect">
            <a:avLst/>
          </a:prstGeom>
          <a:solidFill>
            <a:srgbClr val="99CC00">
              <a:alpha val="71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de-DE" sz="2000" dirty="0">
                <a:latin typeface="Arial" charset="0"/>
                <a:ea typeface="ＭＳ Ｐゴシック" pitchFamily="28" charset="-128"/>
              </a:rPr>
              <a:t>Für diese Branchen gibt es bereits </a:t>
            </a:r>
          </a:p>
          <a:p>
            <a:pPr algn="ctr" eaLnBrk="0" fontAlgn="base" hangingPunct="0">
              <a:spcBef>
                <a:spcPct val="0"/>
              </a:spcBef>
              <a:spcAft>
                <a:spcPct val="0"/>
              </a:spcAft>
            </a:pPr>
            <a:r>
              <a:rPr lang="de-DE" sz="2000" dirty="0">
                <a:latin typeface="Arial" charset="0"/>
                <a:ea typeface="ＭＳ Ｐゴシック" pitchFamily="28" charset="-128"/>
              </a:rPr>
              <a:t>klimaneutrale Technologien, diese benötigen </a:t>
            </a:r>
          </a:p>
          <a:p>
            <a:pPr algn="ctr" eaLnBrk="0" fontAlgn="base" hangingPunct="0">
              <a:spcBef>
                <a:spcPct val="0"/>
              </a:spcBef>
              <a:spcAft>
                <a:spcPct val="0"/>
              </a:spcAft>
            </a:pPr>
            <a:r>
              <a:rPr lang="de-DE" sz="2000" dirty="0">
                <a:latin typeface="Arial" charset="0"/>
                <a:ea typeface="ＭＳ Ｐゴシック" pitchFamily="28" charset="-128"/>
              </a:rPr>
              <a:t>viel Wasserstoff und erneuerbaren Strom </a:t>
            </a:r>
          </a:p>
        </p:txBody>
      </p:sp>
      <p:pic>
        <p:nvPicPr>
          <p:cNvPr id="3" name="Grafik 2" descr="Ein Bild, das Feuer, Wärme, Flamme, Kamin enthält.&#10;&#10;Automatisch generierte Beschreibung">
            <a:extLst>
              <a:ext uri="{FF2B5EF4-FFF2-40B4-BE49-F238E27FC236}">
                <a16:creationId xmlns:a16="http://schemas.microsoft.com/office/drawing/2014/main" id="{0E1F04CB-745B-E238-CDC9-50A836823DB6}"/>
              </a:ext>
            </a:extLst>
          </p:cNvPr>
          <p:cNvPicPr>
            <a:picLocks noChangeAspect="1"/>
          </p:cNvPicPr>
          <p:nvPr/>
        </p:nvPicPr>
        <p:blipFill>
          <a:blip r:embed="rId3">
            <a:extLst>
              <a:ext uri="{28A0092B-C50C-407E-A947-70E740481C1C}">
                <a14:useLocalDpi xmlns:a14="http://schemas.microsoft.com/office/drawing/2010/main" val="0"/>
              </a:ext>
            </a:extLst>
          </a:blip>
          <a:srcRect b="13092"/>
          <a:stretch/>
        </p:blipFill>
        <p:spPr>
          <a:xfrm>
            <a:off x="496883" y="1518697"/>
            <a:ext cx="5193243" cy="3008907"/>
          </a:xfrm>
          <a:prstGeom prst="rect">
            <a:avLst/>
          </a:prstGeom>
        </p:spPr>
      </p:pic>
      <p:pic>
        <p:nvPicPr>
          <p:cNvPr id="4" name="Grafik 3" descr="Ein Bild, das Himmel, draußen, Gras, Wolke enthält.&#10;&#10;Automatisch generierte Beschreibung">
            <a:extLst>
              <a:ext uri="{FF2B5EF4-FFF2-40B4-BE49-F238E27FC236}">
                <a16:creationId xmlns:a16="http://schemas.microsoft.com/office/drawing/2014/main" id="{EB2C523F-FA0F-39FE-AC00-07CCA1CD95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3553" y="1518697"/>
            <a:ext cx="5441562" cy="3008907"/>
          </a:xfrm>
          <a:prstGeom prst="rect">
            <a:avLst/>
          </a:prstGeom>
        </p:spPr>
      </p:pic>
    </p:spTree>
    <p:extLst>
      <p:ext uri="{BB962C8B-B14F-4D97-AF65-F5344CB8AC3E}">
        <p14:creationId xmlns:p14="http://schemas.microsoft.com/office/powerpoint/2010/main" val="8109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3B27AA-AC56-7435-CB4B-7DFF2298606C}"/>
              </a:ext>
            </a:extLst>
          </p:cNvPr>
          <p:cNvSpPr>
            <a:spLocks noGrp="1"/>
          </p:cNvSpPr>
          <p:nvPr>
            <p:ph type="title"/>
          </p:nvPr>
        </p:nvSpPr>
        <p:spPr>
          <a:xfrm>
            <a:off x="432326" y="581694"/>
            <a:ext cx="10515600" cy="1325563"/>
          </a:xfrm>
        </p:spPr>
        <p:txBody>
          <a:bodyPr/>
          <a:lstStyle/>
          <a:p>
            <a:r>
              <a:rPr lang="de-DE" dirty="0"/>
              <a:t>Verkehr</a:t>
            </a:r>
          </a:p>
        </p:txBody>
      </p:sp>
      <p:sp>
        <p:nvSpPr>
          <p:cNvPr id="5" name="Rechteck 4">
            <a:extLst>
              <a:ext uri="{FF2B5EF4-FFF2-40B4-BE49-F238E27FC236}">
                <a16:creationId xmlns:a16="http://schemas.microsoft.com/office/drawing/2014/main" id="{6058BAA1-8F23-567D-04DF-B9D85B44B51B}"/>
              </a:ext>
            </a:extLst>
          </p:cNvPr>
          <p:cNvSpPr/>
          <p:nvPr/>
        </p:nvSpPr>
        <p:spPr bwMode="auto">
          <a:xfrm>
            <a:off x="496883" y="4527604"/>
            <a:ext cx="5193243" cy="1337814"/>
          </a:xfrm>
          <a:prstGeom prst="rect">
            <a:avLst/>
          </a:prstGeom>
          <a:solidFill>
            <a:schemeClr val="bg2">
              <a:lumMod val="65000"/>
              <a:alpha val="8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a:ln>
                  <a:noFill/>
                </a:ln>
                <a:solidFill>
                  <a:schemeClr val="tx1"/>
                </a:solidFill>
                <a:effectLst/>
                <a:latin typeface="Arial" charset="0"/>
                <a:ea typeface="ＭＳ Ｐゴシック" pitchFamily="28" charset="-128"/>
              </a:rPr>
              <a:t>Verbrennungsmotoren verursachen THG </a:t>
            </a:r>
          </a:p>
          <a:p>
            <a:pPr marL="0" marR="0" indent="0" algn="ctr"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a:ln>
                  <a:noFill/>
                </a:ln>
                <a:solidFill>
                  <a:schemeClr val="tx1"/>
                </a:solidFill>
                <a:effectLst/>
                <a:latin typeface="Arial" charset="0"/>
                <a:ea typeface="ＭＳ Ｐゴシック" pitchFamily="28" charset="-128"/>
              </a:rPr>
              <a:t>und haben im Vergleich zu Elektromotoren </a:t>
            </a:r>
          </a:p>
          <a:p>
            <a:pPr marL="0" marR="0" indent="0" algn="ctr"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a:ln>
                  <a:noFill/>
                </a:ln>
                <a:solidFill>
                  <a:schemeClr val="tx1"/>
                </a:solidFill>
                <a:effectLst/>
                <a:latin typeface="Arial" charset="0"/>
                <a:ea typeface="ＭＳ Ｐゴシック" pitchFamily="28" charset="-128"/>
              </a:rPr>
              <a:t>einen geringeren Wirkungsgrad</a:t>
            </a:r>
          </a:p>
        </p:txBody>
      </p:sp>
      <p:sp>
        <p:nvSpPr>
          <p:cNvPr id="6" name="Rechteck 5">
            <a:extLst>
              <a:ext uri="{FF2B5EF4-FFF2-40B4-BE49-F238E27FC236}">
                <a16:creationId xmlns:a16="http://schemas.microsoft.com/office/drawing/2014/main" id="{49E25402-4F45-E431-0309-1A548C106F8C}"/>
              </a:ext>
            </a:extLst>
          </p:cNvPr>
          <p:cNvSpPr/>
          <p:nvPr/>
        </p:nvSpPr>
        <p:spPr bwMode="auto">
          <a:xfrm>
            <a:off x="6253555" y="4527604"/>
            <a:ext cx="5441562" cy="1311141"/>
          </a:xfrm>
          <a:prstGeom prst="rect">
            <a:avLst/>
          </a:prstGeom>
          <a:solidFill>
            <a:srgbClr val="99CC00">
              <a:alpha val="71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de-DE" sz="2000" dirty="0">
                <a:latin typeface="Arial" charset="0"/>
                <a:ea typeface="ＭＳ Ｐゴシック" pitchFamily="28" charset="-128"/>
              </a:rPr>
              <a:t>Sowohl der Umstieg auf E-Mobilität als auch die </a:t>
            </a:r>
            <a:br>
              <a:rPr lang="de-DE" sz="2000" dirty="0">
                <a:latin typeface="Arial" charset="0"/>
                <a:ea typeface="ＭＳ Ｐゴシック" pitchFamily="28" charset="-128"/>
              </a:rPr>
            </a:br>
            <a:r>
              <a:rPr lang="de-DE" sz="2000" dirty="0">
                <a:latin typeface="Arial" charset="0"/>
                <a:ea typeface="ＭＳ Ｐゴシック" pitchFamily="28" charset="-128"/>
              </a:rPr>
              <a:t>verstärkte Nutzung öffentlicher Verkehrsmittel </a:t>
            </a:r>
          </a:p>
          <a:p>
            <a:pPr algn="ctr" eaLnBrk="0" fontAlgn="base" hangingPunct="0">
              <a:spcBef>
                <a:spcPct val="0"/>
              </a:spcBef>
              <a:spcAft>
                <a:spcPct val="0"/>
              </a:spcAft>
            </a:pPr>
            <a:r>
              <a:rPr lang="de-DE" sz="2000" dirty="0">
                <a:latin typeface="Arial" charset="0"/>
                <a:ea typeface="ＭＳ Ｐゴシック" pitchFamily="28" charset="-128"/>
              </a:rPr>
              <a:t>können die THG erheblich reduzieren</a:t>
            </a:r>
          </a:p>
        </p:txBody>
      </p:sp>
      <p:pic>
        <p:nvPicPr>
          <p:cNvPr id="8" name="Grafik 7" descr="Ein Bild, das Auto, Fahrzeug, draußen, Landfahrzeug enthält.&#10;&#10;Automatisch generierte Beschreibung">
            <a:extLst>
              <a:ext uri="{FF2B5EF4-FFF2-40B4-BE49-F238E27FC236}">
                <a16:creationId xmlns:a16="http://schemas.microsoft.com/office/drawing/2014/main" id="{7E7B42C4-CD54-E951-24A7-3DB9D63EA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82" y="1518697"/>
            <a:ext cx="5193243" cy="3007883"/>
          </a:xfrm>
          <a:prstGeom prst="rect">
            <a:avLst/>
          </a:prstGeom>
        </p:spPr>
      </p:pic>
      <p:pic>
        <p:nvPicPr>
          <p:cNvPr id="9" name="Grafik 8" descr="Ein Bild, das draußen, Fahrzeug, Landfahrzeug, Auto enthält.&#10;&#10;Automatisch generierte Beschreibung">
            <a:extLst>
              <a:ext uri="{FF2B5EF4-FFF2-40B4-BE49-F238E27FC236}">
                <a16:creationId xmlns:a16="http://schemas.microsoft.com/office/drawing/2014/main" id="{9012E11A-B476-3660-0030-881B88F66E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3554" y="1460850"/>
            <a:ext cx="5441562" cy="3065730"/>
          </a:xfrm>
          <a:prstGeom prst="rect">
            <a:avLst/>
          </a:prstGeom>
        </p:spPr>
      </p:pic>
    </p:spTree>
    <p:extLst>
      <p:ext uri="{BB962C8B-B14F-4D97-AF65-F5344CB8AC3E}">
        <p14:creationId xmlns:p14="http://schemas.microsoft.com/office/powerpoint/2010/main" val="2133726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3B27AA-AC56-7435-CB4B-7DFF2298606C}"/>
              </a:ext>
            </a:extLst>
          </p:cNvPr>
          <p:cNvSpPr>
            <a:spLocks noGrp="1"/>
          </p:cNvSpPr>
          <p:nvPr>
            <p:ph type="title"/>
          </p:nvPr>
        </p:nvSpPr>
        <p:spPr>
          <a:xfrm>
            <a:off x="344906" y="545599"/>
            <a:ext cx="10515600" cy="1325563"/>
          </a:xfrm>
        </p:spPr>
        <p:txBody>
          <a:bodyPr/>
          <a:lstStyle/>
          <a:p>
            <a:r>
              <a:rPr lang="de-DE" dirty="0"/>
              <a:t>Gebäude</a:t>
            </a:r>
          </a:p>
        </p:txBody>
      </p:sp>
      <p:sp>
        <p:nvSpPr>
          <p:cNvPr id="5" name="Rechteck 4">
            <a:extLst>
              <a:ext uri="{FF2B5EF4-FFF2-40B4-BE49-F238E27FC236}">
                <a16:creationId xmlns:a16="http://schemas.microsoft.com/office/drawing/2014/main" id="{6058BAA1-8F23-567D-04DF-B9D85B44B51B}"/>
              </a:ext>
            </a:extLst>
          </p:cNvPr>
          <p:cNvSpPr/>
          <p:nvPr/>
        </p:nvSpPr>
        <p:spPr bwMode="auto">
          <a:xfrm>
            <a:off x="496883" y="4527604"/>
            <a:ext cx="5193243" cy="1337814"/>
          </a:xfrm>
          <a:prstGeom prst="rect">
            <a:avLst/>
          </a:prstGeom>
          <a:solidFill>
            <a:schemeClr val="bg2">
              <a:lumMod val="65000"/>
              <a:alpha val="8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a:ln>
                  <a:noFill/>
                </a:ln>
                <a:solidFill>
                  <a:schemeClr val="tx1"/>
                </a:solidFill>
                <a:effectLst/>
                <a:latin typeface="Arial" charset="0"/>
                <a:ea typeface="ＭＳ Ｐゴシック" pitchFamily="28" charset="-128"/>
              </a:rPr>
              <a:t>Schlecht isolierte Häuser </a:t>
            </a:r>
            <a:br>
              <a:rPr kumimoji="0" lang="de-DE" sz="2000" b="0" i="0" u="none" strike="noStrike" cap="none" normalizeH="0" baseline="0" dirty="0">
                <a:ln>
                  <a:noFill/>
                </a:ln>
                <a:solidFill>
                  <a:schemeClr val="tx1"/>
                </a:solidFill>
                <a:effectLst/>
                <a:latin typeface="Arial" charset="0"/>
                <a:ea typeface="ＭＳ Ｐゴシック" pitchFamily="28" charset="-128"/>
              </a:rPr>
            </a:br>
            <a:r>
              <a:rPr kumimoji="0" lang="de-DE" sz="2000" b="0" i="0" u="none" strike="noStrike" cap="none" normalizeH="0" baseline="0" dirty="0">
                <a:ln>
                  <a:noFill/>
                </a:ln>
                <a:solidFill>
                  <a:schemeClr val="tx1"/>
                </a:solidFill>
                <a:effectLst/>
                <a:latin typeface="Arial" charset="0"/>
                <a:ea typeface="ＭＳ Ｐゴシック" pitchFamily="28" charset="-128"/>
              </a:rPr>
              <a:t>und fossile Heizsysteme </a:t>
            </a:r>
            <a:br>
              <a:rPr kumimoji="0" lang="de-DE" sz="2000" b="0" i="0" u="none" strike="noStrike" cap="none" normalizeH="0" baseline="0" dirty="0">
                <a:ln>
                  <a:noFill/>
                </a:ln>
                <a:solidFill>
                  <a:schemeClr val="tx1"/>
                </a:solidFill>
                <a:effectLst/>
                <a:latin typeface="Arial" charset="0"/>
                <a:ea typeface="ＭＳ Ｐゴシック" pitchFamily="28" charset="-128"/>
              </a:rPr>
            </a:br>
            <a:r>
              <a:rPr kumimoji="0" lang="de-DE" sz="2000" b="0" i="0" u="none" strike="noStrike" cap="none" normalizeH="0" baseline="0" dirty="0">
                <a:ln>
                  <a:noFill/>
                </a:ln>
                <a:solidFill>
                  <a:schemeClr val="tx1"/>
                </a:solidFill>
                <a:effectLst/>
                <a:latin typeface="Arial" charset="0"/>
                <a:ea typeface="ＭＳ Ｐゴシック" pitchFamily="28" charset="-128"/>
              </a:rPr>
              <a:t>verursachen hohe THG </a:t>
            </a:r>
          </a:p>
        </p:txBody>
      </p:sp>
      <p:sp>
        <p:nvSpPr>
          <p:cNvPr id="6" name="Rechteck 5">
            <a:extLst>
              <a:ext uri="{FF2B5EF4-FFF2-40B4-BE49-F238E27FC236}">
                <a16:creationId xmlns:a16="http://schemas.microsoft.com/office/drawing/2014/main" id="{49E25402-4F45-E431-0309-1A548C106F8C}"/>
              </a:ext>
            </a:extLst>
          </p:cNvPr>
          <p:cNvSpPr/>
          <p:nvPr/>
        </p:nvSpPr>
        <p:spPr bwMode="auto">
          <a:xfrm>
            <a:off x="6253555" y="4527604"/>
            <a:ext cx="5441562" cy="1311141"/>
          </a:xfrm>
          <a:prstGeom prst="rect">
            <a:avLst/>
          </a:prstGeom>
          <a:solidFill>
            <a:srgbClr val="99CC00">
              <a:alpha val="71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de-DE" sz="2000" dirty="0">
                <a:latin typeface="Arial" charset="0"/>
                <a:ea typeface="ＭＳ Ｐゴシック" pitchFamily="28" charset="-128"/>
              </a:rPr>
              <a:t>Eine bessere Dämmung und der Wechsel zu </a:t>
            </a:r>
            <a:br>
              <a:rPr lang="de-DE" sz="2000" dirty="0">
                <a:latin typeface="Arial" charset="0"/>
                <a:ea typeface="ＭＳ Ｐゴシック" pitchFamily="28" charset="-128"/>
              </a:rPr>
            </a:br>
            <a:r>
              <a:rPr lang="de-DE" sz="2000" dirty="0">
                <a:latin typeface="Arial" charset="0"/>
                <a:ea typeface="ＭＳ Ｐゴシック" pitchFamily="28" charset="-128"/>
              </a:rPr>
              <a:t>Wärmepumpen können den Energieverbrauch </a:t>
            </a:r>
            <a:br>
              <a:rPr lang="de-DE" sz="2000" dirty="0">
                <a:latin typeface="Arial" charset="0"/>
                <a:ea typeface="ＭＳ Ｐゴシック" pitchFamily="28" charset="-128"/>
              </a:rPr>
            </a:br>
            <a:r>
              <a:rPr lang="de-DE" sz="2000" dirty="0">
                <a:latin typeface="Arial" charset="0"/>
                <a:ea typeface="ＭＳ Ｐゴシック" pitchFamily="28" charset="-128"/>
              </a:rPr>
              <a:t>und die THG erheblich reduzieren</a:t>
            </a:r>
          </a:p>
        </p:txBody>
      </p:sp>
      <p:pic>
        <p:nvPicPr>
          <p:cNvPr id="4" name="Grafik 3" descr="Ein Bild, das Gebäude, draußen, Haus, Fenster enthält.&#10;&#10;Automatisch generierte Beschreibung">
            <a:extLst>
              <a:ext uri="{FF2B5EF4-FFF2-40B4-BE49-F238E27FC236}">
                <a16:creationId xmlns:a16="http://schemas.microsoft.com/office/drawing/2014/main" id="{4983D061-3F62-5994-C21A-A0B36260C2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82" y="1517734"/>
            <a:ext cx="5193243" cy="3008846"/>
          </a:xfrm>
          <a:prstGeom prst="rect">
            <a:avLst/>
          </a:prstGeom>
        </p:spPr>
      </p:pic>
      <p:pic>
        <p:nvPicPr>
          <p:cNvPr id="7" name="Grafik 6" descr="Ein Bild, das Kleidung, Person, Im Haus, Menschliches Gesicht enthält.&#10;&#10;Automatisch generierte Beschreibung">
            <a:extLst>
              <a:ext uri="{FF2B5EF4-FFF2-40B4-BE49-F238E27FC236}">
                <a16:creationId xmlns:a16="http://schemas.microsoft.com/office/drawing/2014/main" id="{D002606F-67C6-6940-22AF-A76058EB8BFD}"/>
              </a:ext>
            </a:extLst>
          </p:cNvPr>
          <p:cNvPicPr>
            <a:picLocks noChangeAspect="1"/>
          </p:cNvPicPr>
          <p:nvPr/>
        </p:nvPicPr>
        <p:blipFill>
          <a:blip r:embed="rId4">
            <a:extLst>
              <a:ext uri="{28A0092B-C50C-407E-A947-70E740481C1C}">
                <a14:useLocalDpi xmlns:a14="http://schemas.microsoft.com/office/drawing/2010/main" val="0"/>
              </a:ext>
            </a:extLst>
          </a:blip>
          <a:srcRect t="10713" b="8599"/>
          <a:stretch/>
        </p:blipFill>
        <p:spPr>
          <a:xfrm>
            <a:off x="6253555" y="1517733"/>
            <a:ext cx="5441562" cy="3027759"/>
          </a:xfrm>
          <a:prstGeom prst="rect">
            <a:avLst/>
          </a:prstGeom>
        </p:spPr>
      </p:pic>
    </p:spTree>
    <p:extLst>
      <p:ext uri="{BB962C8B-B14F-4D97-AF65-F5344CB8AC3E}">
        <p14:creationId xmlns:p14="http://schemas.microsoft.com/office/powerpoint/2010/main" val="2340722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3B27AA-AC56-7435-CB4B-7DFF2298606C}"/>
              </a:ext>
            </a:extLst>
          </p:cNvPr>
          <p:cNvSpPr>
            <a:spLocks noGrp="1"/>
          </p:cNvSpPr>
          <p:nvPr>
            <p:ph type="title"/>
          </p:nvPr>
        </p:nvSpPr>
        <p:spPr>
          <a:xfrm>
            <a:off x="347653" y="547188"/>
            <a:ext cx="10515600" cy="1325563"/>
          </a:xfrm>
        </p:spPr>
        <p:txBody>
          <a:bodyPr/>
          <a:lstStyle/>
          <a:p>
            <a:r>
              <a:rPr lang="de-DE" dirty="0"/>
              <a:t>Landwirtschaft</a:t>
            </a:r>
          </a:p>
        </p:txBody>
      </p:sp>
      <p:sp>
        <p:nvSpPr>
          <p:cNvPr id="5" name="Rechteck 4">
            <a:extLst>
              <a:ext uri="{FF2B5EF4-FFF2-40B4-BE49-F238E27FC236}">
                <a16:creationId xmlns:a16="http://schemas.microsoft.com/office/drawing/2014/main" id="{6058BAA1-8F23-567D-04DF-B9D85B44B51B}"/>
              </a:ext>
            </a:extLst>
          </p:cNvPr>
          <p:cNvSpPr/>
          <p:nvPr/>
        </p:nvSpPr>
        <p:spPr bwMode="auto">
          <a:xfrm>
            <a:off x="433383" y="4972998"/>
            <a:ext cx="5193243" cy="1337814"/>
          </a:xfrm>
          <a:prstGeom prst="rect">
            <a:avLst/>
          </a:prstGeom>
          <a:solidFill>
            <a:schemeClr val="bg2">
              <a:lumMod val="65000"/>
              <a:alpha val="8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a:ln>
                  <a:noFill/>
                </a:ln>
                <a:solidFill>
                  <a:schemeClr val="tx1"/>
                </a:solidFill>
                <a:effectLst/>
                <a:latin typeface="Arial" charset="0"/>
                <a:ea typeface="ＭＳ Ｐゴシック" pitchFamily="28" charset="-128"/>
              </a:rPr>
              <a:t>Fleischprodukte verursachen besonders </a:t>
            </a:r>
          </a:p>
          <a:p>
            <a:pPr marL="0" marR="0" indent="0" algn="ctr"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a:ln>
                  <a:noFill/>
                </a:ln>
                <a:solidFill>
                  <a:schemeClr val="tx1"/>
                </a:solidFill>
                <a:effectLst/>
                <a:latin typeface="Arial" charset="0"/>
                <a:ea typeface="ＭＳ Ｐゴシック" pitchFamily="28" charset="-128"/>
              </a:rPr>
              <a:t>hohe THG</a:t>
            </a:r>
          </a:p>
        </p:txBody>
      </p:sp>
      <p:sp>
        <p:nvSpPr>
          <p:cNvPr id="6" name="Rechteck 5">
            <a:extLst>
              <a:ext uri="{FF2B5EF4-FFF2-40B4-BE49-F238E27FC236}">
                <a16:creationId xmlns:a16="http://schemas.microsoft.com/office/drawing/2014/main" id="{49E25402-4F45-E431-0309-1A548C106F8C}"/>
              </a:ext>
            </a:extLst>
          </p:cNvPr>
          <p:cNvSpPr/>
          <p:nvPr/>
        </p:nvSpPr>
        <p:spPr bwMode="auto">
          <a:xfrm>
            <a:off x="6253555" y="4972998"/>
            <a:ext cx="5441562" cy="1311141"/>
          </a:xfrm>
          <a:prstGeom prst="rect">
            <a:avLst/>
          </a:prstGeom>
          <a:solidFill>
            <a:srgbClr val="99CC00">
              <a:alpha val="71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de-DE" sz="2000" dirty="0">
                <a:latin typeface="Arial" charset="0"/>
                <a:ea typeface="ＭＳ Ｐゴシック" pitchFamily="28" charset="-128"/>
              </a:rPr>
              <a:t>Eine fleischarme Ernährung senkt </a:t>
            </a:r>
          </a:p>
          <a:p>
            <a:pPr algn="ctr" eaLnBrk="0" fontAlgn="base" hangingPunct="0">
              <a:spcBef>
                <a:spcPct val="0"/>
              </a:spcBef>
              <a:spcAft>
                <a:spcPct val="0"/>
              </a:spcAft>
            </a:pPr>
            <a:r>
              <a:rPr lang="de-DE" sz="2000" dirty="0">
                <a:latin typeface="Arial" charset="0"/>
                <a:ea typeface="ＭＳ Ｐゴシック" pitchFamily="28" charset="-128"/>
              </a:rPr>
              <a:t>nicht nur die THG, </a:t>
            </a:r>
          </a:p>
          <a:p>
            <a:pPr algn="ctr" eaLnBrk="0" fontAlgn="base" hangingPunct="0">
              <a:spcBef>
                <a:spcPct val="0"/>
              </a:spcBef>
              <a:spcAft>
                <a:spcPct val="0"/>
              </a:spcAft>
            </a:pPr>
            <a:r>
              <a:rPr lang="de-DE" sz="2000" dirty="0">
                <a:latin typeface="Arial" charset="0"/>
                <a:ea typeface="ＭＳ Ｐゴシック" pitchFamily="28" charset="-128"/>
              </a:rPr>
              <a:t>sondern ist oft auch gesünder.</a:t>
            </a:r>
          </a:p>
        </p:txBody>
      </p:sp>
      <p:pic>
        <p:nvPicPr>
          <p:cNvPr id="10" name="Grafik 9" descr="Ein Bild, das Text, Säugetier, Screenshot enthält.&#10;&#10;Automatisch generierte Beschreibung">
            <a:extLst>
              <a:ext uri="{FF2B5EF4-FFF2-40B4-BE49-F238E27FC236}">
                <a16:creationId xmlns:a16="http://schemas.microsoft.com/office/drawing/2014/main" id="{E53D2096-5206-5AC1-B09F-AA8B08C6D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747" y="1380232"/>
            <a:ext cx="2913054" cy="3592766"/>
          </a:xfrm>
          <a:prstGeom prst="rect">
            <a:avLst/>
          </a:prstGeom>
        </p:spPr>
      </p:pic>
      <p:pic>
        <p:nvPicPr>
          <p:cNvPr id="3" name="Grafik 2" descr="Ein Bild, das Essen, Produkt, Lebensmittelgruppe, Zutaten enthält.&#10;&#10;Automatisch generierte Beschreibung">
            <a:extLst>
              <a:ext uri="{FF2B5EF4-FFF2-40B4-BE49-F238E27FC236}">
                <a16:creationId xmlns:a16="http://schemas.microsoft.com/office/drawing/2014/main" id="{94E1D66E-4F50-F8C1-C2F4-35B628D8E338}"/>
              </a:ext>
            </a:extLst>
          </p:cNvPr>
          <p:cNvPicPr>
            <a:picLocks noChangeAspect="1"/>
          </p:cNvPicPr>
          <p:nvPr/>
        </p:nvPicPr>
        <p:blipFill>
          <a:blip r:embed="rId4">
            <a:extLst>
              <a:ext uri="{28A0092B-C50C-407E-A947-70E740481C1C}">
                <a14:useLocalDpi xmlns:a14="http://schemas.microsoft.com/office/drawing/2010/main" val="0"/>
              </a:ext>
            </a:extLst>
          </a:blip>
          <a:srcRect t="4886" b="11781"/>
          <a:stretch/>
        </p:blipFill>
        <p:spPr>
          <a:xfrm>
            <a:off x="6253555" y="1945239"/>
            <a:ext cx="5441561" cy="3027759"/>
          </a:xfrm>
          <a:prstGeom prst="rect">
            <a:avLst/>
          </a:prstGeom>
        </p:spPr>
      </p:pic>
    </p:spTree>
    <p:extLst>
      <p:ext uri="{BB962C8B-B14F-4D97-AF65-F5344CB8AC3E}">
        <p14:creationId xmlns:p14="http://schemas.microsoft.com/office/powerpoint/2010/main" val="1862917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49B190-5CA2-7BE2-E683-24E6C66BA6FE}"/>
              </a:ext>
            </a:extLst>
          </p:cNvPr>
          <p:cNvSpPr>
            <a:spLocks noGrp="1"/>
          </p:cNvSpPr>
          <p:nvPr>
            <p:ph type="title"/>
          </p:nvPr>
        </p:nvSpPr>
        <p:spPr>
          <a:xfrm>
            <a:off x="393031" y="786230"/>
            <a:ext cx="10515600" cy="1325563"/>
          </a:xfrm>
        </p:spPr>
        <p:txBody>
          <a:bodyPr/>
          <a:lstStyle/>
          <a:p>
            <a:r>
              <a:rPr lang="de-DE" dirty="0"/>
              <a:t>Kostet der Umstieg auf klimaneutrale Technologien (zu) viel?</a:t>
            </a:r>
          </a:p>
        </p:txBody>
      </p:sp>
      <p:pic>
        <p:nvPicPr>
          <p:cNvPr id="1026" name="Picture 2" descr="So teuer werden die Folgen des Klimawandels - quarks.de">
            <a:extLst>
              <a:ext uri="{FF2B5EF4-FFF2-40B4-BE49-F238E27FC236}">
                <a16:creationId xmlns:a16="http://schemas.microsoft.com/office/drawing/2014/main" id="{145840E4-6038-721D-06AD-C11AF2714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7144" y="2111793"/>
            <a:ext cx="4817712" cy="4817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472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05E1F3-A1E4-84CE-68BF-86789653AD58}"/>
              </a:ext>
            </a:extLst>
          </p:cNvPr>
          <p:cNvSpPr>
            <a:spLocks noGrp="1"/>
          </p:cNvSpPr>
          <p:nvPr>
            <p:ph type="title"/>
          </p:nvPr>
        </p:nvSpPr>
        <p:spPr>
          <a:xfrm>
            <a:off x="393032" y="906546"/>
            <a:ext cx="10515600" cy="1325563"/>
          </a:xfrm>
        </p:spPr>
        <p:txBody>
          <a:bodyPr/>
          <a:lstStyle/>
          <a:p>
            <a:r>
              <a:rPr lang="de-DE" dirty="0"/>
              <a:t>Was machen die Vereinten Nationen, um den Klimawandel zu verlangsamen?</a:t>
            </a:r>
          </a:p>
        </p:txBody>
      </p:sp>
      <p:graphicFrame>
        <p:nvGraphicFramePr>
          <p:cNvPr id="4" name="Inhaltsplatzhalter 2">
            <a:extLst>
              <a:ext uri="{FF2B5EF4-FFF2-40B4-BE49-F238E27FC236}">
                <a16:creationId xmlns:a16="http://schemas.microsoft.com/office/drawing/2014/main" id="{64F37E08-AED4-8A3E-E7F8-67E894D731B5}"/>
              </a:ext>
            </a:extLst>
          </p:cNvPr>
          <p:cNvGraphicFramePr>
            <a:graphicFrameLocks noGrp="1"/>
          </p:cNvGraphicFramePr>
          <p:nvPr>
            <p:ph idx="1"/>
            <p:extLst>
              <p:ext uri="{D42A27DB-BD31-4B8C-83A1-F6EECF244321}">
                <p14:modId xmlns:p14="http://schemas.microsoft.com/office/powerpoint/2010/main" val="350602090"/>
              </p:ext>
            </p:extLst>
          </p:nvPr>
        </p:nvGraphicFramePr>
        <p:xfrm>
          <a:off x="950495" y="2418347"/>
          <a:ext cx="10403305" cy="4178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0044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F33ABB-BE71-2871-EE6C-EFA15B68D41A}"/>
              </a:ext>
            </a:extLst>
          </p:cNvPr>
          <p:cNvSpPr>
            <a:spLocks noGrp="1"/>
          </p:cNvSpPr>
          <p:nvPr>
            <p:ph type="title"/>
          </p:nvPr>
        </p:nvSpPr>
        <p:spPr>
          <a:xfrm>
            <a:off x="417094" y="689977"/>
            <a:ext cx="10515600" cy="1325563"/>
          </a:xfrm>
        </p:spPr>
        <p:txBody>
          <a:bodyPr/>
          <a:lstStyle/>
          <a:p>
            <a:r>
              <a:rPr lang="de-DE" dirty="0"/>
              <a:t>Können wir die Ziele von Paris erreichen?</a:t>
            </a:r>
          </a:p>
        </p:txBody>
      </p:sp>
      <p:pic>
        <p:nvPicPr>
          <p:cNvPr id="5" name="Grafik 4" descr="Ein Bild, das Text, Screenshot, Diagramm, Schrift enthält.&#10;&#10;Automatisch generierte Beschreibung">
            <a:extLst>
              <a:ext uri="{FF2B5EF4-FFF2-40B4-BE49-F238E27FC236}">
                <a16:creationId xmlns:a16="http://schemas.microsoft.com/office/drawing/2014/main" id="{0A16A23E-0A87-2ED6-9238-6CDA6E217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7166" y="1690688"/>
            <a:ext cx="6889048" cy="5060562"/>
          </a:xfrm>
          <a:prstGeom prst="rect">
            <a:avLst/>
          </a:prstGeom>
        </p:spPr>
      </p:pic>
    </p:spTree>
    <p:extLst>
      <p:ext uri="{BB962C8B-B14F-4D97-AF65-F5344CB8AC3E}">
        <p14:creationId xmlns:p14="http://schemas.microsoft.com/office/powerpoint/2010/main" val="1965065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05E1F3-A1E4-84CE-68BF-86789653AD58}"/>
              </a:ext>
            </a:extLst>
          </p:cNvPr>
          <p:cNvSpPr>
            <a:spLocks noGrp="1"/>
          </p:cNvSpPr>
          <p:nvPr>
            <p:ph type="title"/>
          </p:nvPr>
        </p:nvSpPr>
        <p:spPr>
          <a:xfrm>
            <a:off x="393031" y="702009"/>
            <a:ext cx="10515600" cy="1325563"/>
          </a:xfrm>
        </p:spPr>
        <p:txBody>
          <a:bodyPr/>
          <a:lstStyle/>
          <a:p>
            <a:r>
              <a:rPr lang="de-DE" dirty="0"/>
              <a:t>Was ist die aktuelle Klimapolitik der EU?</a:t>
            </a:r>
          </a:p>
        </p:txBody>
      </p:sp>
      <p:graphicFrame>
        <p:nvGraphicFramePr>
          <p:cNvPr id="4" name="Inhaltsplatzhalter 2">
            <a:extLst>
              <a:ext uri="{FF2B5EF4-FFF2-40B4-BE49-F238E27FC236}">
                <a16:creationId xmlns:a16="http://schemas.microsoft.com/office/drawing/2014/main" id="{64F37E08-AED4-8A3E-E7F8-67E894D731B5}"/>
              </a:ext>
            </a:extLst>
          </p:cNvPr>
          <p:cNvGraphicFramePr>
            <a:graphicFrameLocks noGrp="1"/>
          </p:cNvGraphicFramePr>
          <p:nvPr>
            <p:ph idx="1"/>
            <p:extLst>
              <p:ext uri="{D42A27DB-BD31-4B8C-83A1-F6EECF244321}">
                <p14:modId xmlns:p14="http://schemas.microsoft.com/office/powerpoint/2010/main" val="1177287632"/>
              </p:ext>
            </p:extLst>
          </p:nvPr>
        </p:nvGraphicFramePr>
        <p:xfrm>
          <a:off x="838200" y="2275182"/>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3317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707080-E446-2715-FAB7-B14398001E26}"/>
              </a:ext>
            </a:extLst>
          </p:cNvPr>
          <p:cNvSpPr>
            <a:spLocks noGrp="1"/>
          </p:cNvSpPr>
          <p:nvPr>
            <p:ph type="title"/>
          </p:nvPr>
        </p:nvSpPr>
        <p:spPr>
          <a:xfrm>
            <a:off x="393031" y="870451"/>
            <a:ext cx="10515600" cy="1325563"/>
          </a:xfrm>
        </p:spPr>
        <p:txBody>
          <a:bodyPr/>
          <a:lstStyle/>
          <a:p>
            <a:r>
              <a:rPr lang="de-DE" dirty="0"/>
              <a:t>Was ist die aktuelle Klimapolitik Deutschlands?</a:t>
            </a:r>
          </a:p>
        </p:txBody>
      </p:sp>
      <p:graphicFrame>
        <p:nvGraphicFramePr>
          <p:cNvPr id="5" name="Inhaltsplatzhalter 2">
            <a:extLst>
              <a:ext uri="{FF2B5EF4-FFF2-40B4-BE49-F238E27FC236}">
                <a16:creationId xmlns:a16="http://schemas.microsoft.com/office/drawing/2014/main" id="{6937662E-60CE-81AC-5350-0BB134D0F49D}"/>
              </a:ext>
            </a:extLst>
          </p:cNvPr>
          <p:cNvGraphicFramePr>
            <a:graphicFrameLocks noGrp="1"/>
          </p:cNvGraphicFramePr>
          <p:nvPr>
            <p:ph idx="1"/>
            <p:extLst>
              <p:ext uri="{D42A27DB-BD31-4B8C-83A1-F6EECF244321}">
                <p14:modId xmlns:p14="http://schemas.microsoft.com/office/powerpoint/2010/main" val="2567227184"/>
              </p:ext>
            </p:extLst>
          </p:nvPr>
        </p:nvGraphicFramePr>
        <p:xfrm>
          <a:off x="838200" y="2299245"/>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4758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sp>
      <p:grpSp>
        <p:nvGrpSpPr>
          <p:cNvPr id="3" name="Group 3"/>
          <p:cNvGrpSpPr/>
          <p:nvPr/>
        </p:nvGrpSpPr>
        <p:grpSpPr>
          <a:xfrm>
            <a:off x="855436" y="830943"/>
            <a:ext cx="10657114" cy="5196114"/>
            <a:chOff x="0" y="0"/>
            <a:chExt cx="4210218" cy="2052786"/>
          </a:xfrm>
        </p:grpSpPr>
        <p:sp>
          <p:nvSpPr>
            <p:cNvPr id="4" name="Freeform 4"/>
            <p:cNvSpPr/>
            <p:nvPr/>
          </p:nvSpPr>
          <p:spPr>
            <a:xfrm>
              <a:off x="0" y="0"/>
              <a:ext cx="4210218" cy="2052786"/>
            </a:xfrm>
            <a:custGeom>
              <a:avLst/>
              <a:gdLst/>
              <a:ahLst/>
              <a:cxnLst/>
              <a:rect l="l" t="t" r="r" b="b"/>
              <a:pathLst>
                <a:path w="4210218" h="2052786">
                  <a:moveTo>
                    <a:pt x="0" y="0"/>
                  </a:moveTo>
                  <a:lnTo>
                    <a:pt x="4210218" y="0"/>
                  </a:lnTo>
                  <a:lnTo>
                    <a:pt x="4210218" y="2052786"/>
                  </a:lnTo>
                  <a:lnTo>
                    <a:pt x="0" y="2052786"/>
                  </a:lnTo>
                  <a:close/>
                </a:path>
              </a:pathLst>
            </a:custGeom>
            <a:solidFill>
              <a:srgbClr val="000000">
                <a:alpha val="0"/>
              </a:srgbClr>
            </a:solidFill>
            <a:ln w="28575" cap="sq">
              <a:solidFill>
                <a:srgbClr val="88917B"/>
              </a:solidFill>
              <a:prstDash val="solid"/>
              <a:miter/>
            </a:ln>
          </p:spPr>
        </p:sp>
        <p:sp>
          <p:nvSpPr>
            <p:cNvPr id="5" name="TextBox 5"/>
            <p:cNvSpPr txBox="1"/>
            <p:nvPr/>
          </p:nvSpPr>
          <p:spPr>
            <a:xfrm>
              <a:off x="0" y="-38100"/>
              <a:ext cx="4210218" cy="2090886"/>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19" name="Group 19"/>
          <p:cNvGrpSpPr/>
          <p:nvPr/>
        </p:nvGrpSpPr>
        <p:grpSpPr>
          <a:xfrm>
            <a:off x="4713514" y="467802"/>
            <a:ext cx="2928257" cy="629841"/>
            <a:chOff x="0" y="-38100"/>
            <a:chExt cx="1156842" cy="248826"/>
          </a:xfrm>
        </p:grpSpPr>
        <p:sp>
          <p:nvSpPr>
            <p:cNvPr id="20" name="Freeform 20"/>
            <p:cNvSpPr/>
            <p:nvPr/>
          </p:nvSpPr>
          <p:spPr>
            <a:xfrm>
              <a:off x="0" y="0"/>
              <a:ext cx="1156842" cy="210726"/>
            </a:xfrm>
            <a:custGeom>
              <a:avLst/>
              <a:gdLst/>
              <a:ahLst/>
              <a:cxnLst/>
              <a:rect l="l" t="t" r="r" b="b"/>
              <a:pathLst>
                <a:path w="1156842" h="210726">
                  <a:moveTo>
                    <a:pt x="89891" y="0"/>
                  </a:moveTo>
                  <a:lnTo>
                    <a:pt x="1066951" y="0"/>
                  </a:lnTo>
                  <a:cubicBezTo>
                    <a:pt x="1090792" y="0"/>
                    <a:pt x="1113656" y="9471"/>
                    <a:pt x="1130514" y="26329"/>
                  </a:cubicBezTo>
                  <a:cubicBezTo>
                    <a:pt x="1147372" y="43187"/>
                    <a:pt x="1156842" y="66051"/>
                    <a:pt x="1156842" y="89891"/>
                  </a:cubicBezTo>
                  <a:lnTo>
                    <a:pt x="1156842" y="120834"/>
                  </a:lnTo>
                  <a:cubicBezTo>
                    <a:pt x="1156842" y="144675"/>
                    <a:pt x="1147372" y="167539"/>
                    <a:pt x="1130514" y="184397"/>
                  </a:cubicBezTo>
                  <a:cubicBezTo>
                    <a:pt x="1113656" y="201255"/>
                    <a:pt x="1090792" y="210726"/>
                    <a:pt x="1066951" y="210726"/>
                  </a:cubicBezTo>
                  <a:lnTo>
                    <a:pt x="89891" y="210726"/>
                  </a:lnTo>
                  <a:cubicBezTo>
                    <a:pt x="66051" y="210726"/>
                    <a:pt x="43187" y="201255"/>
                    <a:pt x="26329" y="184397"/>
                  </a:cubicBezTo>
                  <a:cubicBezTo>
                    <a:pt x="9471" y="167539"/>
                    <a:pt x="0" y="144675"/>
                    <a:pt x="0" y="120834"/>
                  </a:cubicBezTo>
                  <a:lnTo>
                    <a:pt x="0" y="89891"/>
                  </a:lnTo>
                  <a:cubicBezTo>
                    <a:pt x="0" y="66051"/>
                    <a:pt x="9471" y="43187"/>
                    <a:pt x="26329" y="26329"/>
                  </a:cubicBezTo>
                  <a:cubicBezTo>
                    <a:pt x="43187" y="9471"/>
                    <a:pt x="66051" y="0"/>
                    <a:pt x="89891" y="0"/>
                  </a:cubicBezTo>
                  <a:close/>
                </a:path>
              </a:pathLst>
            </a:custGeom>
            <a:solidFill>
              <a:srgbClr val="FFFFFF"/>
            </a:solidFill>
          </p:spPr>
        </p:sp>
        <p:sp>
          <p:nvSpPr>
            <p:cNvPr id="21" name="TextBox 21"/>
            <p:cNvSpPr txBox="1"/>
            <p:nvPr/>
          </p:nvSpPr>
          <p:spPr>
            <a:xfrm>
              <a:off x="0" y="-38100"/>
              <a:ext cx="1156842" cy="248826"/>
            </a:xfrm>
            <a:prstGeom prst="rect">
              <a:avLst/>
            </a:prstGeom>
          </p:spPr>
          <p:txBody>
            <a:bodyPr lIns="33867" tIns="33867" rIns="33867" bIns="33867" rtlCol="0" anchor="ctr"/>
            <a:lstStyle/>
            <a:p>
              <a:pPr algn="ctr">
                <a:lnSpc>
                  <a:spcPts val="1773"/>
                </a:lnSpc>
              </a:pPr>
              <a:endParaRPr sz="1200"/>
            </a:p>
          </p:txBody>
        </p:sp>
      </p:grpSp>
      <p:grpSp>
        <p:nvGrpSpPr>
          <p:cNvPr id="26" name="Group 26"/>
          <p:cNvGrpSpPr/>
          <p:nvPr/>
        </p:nvGrpSpPr>
        <p:grpSpPr>
          <a:xfrm>
            <a:off x="11312979" y="644072"/>
            <a:ext cx="386442" cy="386442"/>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8917B"/>
            </a:solidFill>
          </p:spPr>
        </p:sp>
        <p:sp>
          <p:nvSpPr>
            <p:cNvPr id="28" name="TextBox 28"/>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29" name="Group 29"/>
          <p:cNvGrpSpPr/>
          <p:nvPr/>
        </p:nvGrpSpPr>
        <p:grpSpPr>
          <a:xfrm>
            <a:off x="679450" y="5785758"/>
            <a:ext cx="386442" cy="386442"/>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8917B"/>
            </a:solidFill>
          </p:spPr>
        </p:sp>
        <p:sp>
          <p:nvSpPr>
            <p:cNvPr id="31" name="TextBox 31"/>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32" name="TextBox 32"/>
          <p:cNvSpPr txBox="1"/>
          <p:nvPr/>
        </p:nvSpPr>
        <p:spPr>
          <a:xfrm>
            <a:off x="2119525" y="3364776"/>
            <a:ext cx="7952951" cy="210122"/>
          </a:xfrm>
          <a:prstGeom prst="rect">
            <a:avLst/>
          </a:prstGeom>
        </p:spPr>
        <p:txBody>
          <a:bodyPr lIns="0" tIns="0" rIns="0" bIns="0" rtlCol="0" anchor="t">
            <a:spAutoFit/>
          </a:bodyPr>
          <a:lstStyle/>
          <a:p>
            <a:pPr algn="ctr">
              <a:lnSpc>
                <a:spcPts val="1773"/>
              </a:lnSpc>
              <a:spcBef>
                <a:spcPct val="0"/>
              </a:spcBef>
            </a:pPr>
            <a:endParaRPr lang="en-US" sz="1266">
              <a:solidFill>
                <a:srgbClr val="FFFFFF">
                  <a:alpha val="81961"/>
                </a:srgbClr>
              </a:solidFill>
              <a:latin typeface="Hero"/>
              <a:ea typeface="Hero"/>
              <a:cs typeface="Hero"/>
              <a:sym typeface="Hero"/>
            </a:endParaRPr>
          </a:p>
        </p:txBody>
      </p:sp>
      <p:pic>
        <p:nvPicPr>
          <p:cNvPr id="7" name="Grafik 6">
            <a:extLst>
              <a:ext uri="{FF2B5EF4-FFF2-40B4-BE49-F238E27FC236}">
                <a16:creationId xmlns:a16="http://schemas.microsoft.com/office/drawing/2014/main" id="{1536615A-F257-411B-9761-75FE92A0F5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0783" y="480055"/>
            <a:ext cx="1693719" cy="55045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1EB"/>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20FD7F-571C-C7A8-5082-5344797E1655}"/>
              </a:ext>
            </a:extLst>
          </p:cNvPr>
          <p:cNvSpPr>
            <a:spLocks noGrp="1"/>
          </p:cNvSpPr>
          <p:nvPr>
            <p:ph type="title"/>
          </p:nvPr>
        </p:nvSpPr>
        <p:spPr>
          <a:xfrm>
            <a:off x="792966" y="848765"/>
            <a:ext cx="10515600" cy="1325563"/>
          </a:xfrm>
        </p:spPr>
        <p:txBody>
          <a:bodyPr/>
          <a:lstStyle/>
          <a:p>
            <a:pPr algn="ctr"/>
            <a:r>
              <a:rPr lang="de-DE" dirty="0"/>
              <a:t>Treibhausgaseffekt – Warum wird es immer heißer?</a:t>
            </a:r>
          </a:p>
        </p:txBody>
      </p:sp>
      <p:sp>
        <p:nvSpPr>
          <p:cNvPr id="4" name="Freeform 6">
            <a:extLst>
              <a:ext uri="{FF2B5EF4-FFF2-40B4-BE49-F238E27FC236}">
                <a16:creationId xmlns:a16="http://schemas.microsoft.com/office/drawing/2014/main" id="{A00618E5-5D34-C2C6-D4D8-BAA62358EBA6}"/>
              </a:ext>
            </a:extLst>
          </p:cNvPr>
          <p:cNvSpPr>
            <a:spLocks/>
          </p:cNvSpPr>
          <p:nvPr/>
        </p:nvSpPr>
        <p:spPr bwMode="auto">
          <a:xfrm rot="18523037">
            <a:off x="3787315" y="4690655"/>
            <a:ext cx="1051703" cy="320622"/>
          </a:xfrm>
          <a:custGeom>
            <a:avLst/>
            <a:gdLst>
              <a:gd name="T0" fmla="*/ 214 w 581"/>
              <a:gd name="T1" fmla="*/ 0 h 177"/>
              <a:gd name="T2" fmla="*/ 198 w 581"/>
              <a:gd name="T3" fmla="*/ 1 h 177"/>
              <a:gd name="T4" fmla="*/ 176 w 581"/>
              <a:gd name="T5" fmla="*/ 8 h 177"/>
              <a:gd name="T6" fmla="*/ 143 w 581"/>
              <a:gd name="T7" fmla="*/ 38 h 177"/>
              <a:gd name="T8" fmla="*/ 141 w 581"/>
              <a:gd name="T9" fmla="*/ 39 h 177"/>
              <a:gd name="T10" fmla="*/ 128 w 581"/>
              <a:gd name="T11" fmla="*/ 75 h 177"/>
              <a:gd name="T12" fmla="*/ 118 w 581"/>
              <a:gd name="T13" fmla="*/ 75 h 177"/>
              <a:gd name="T14" fmla="*/ 0 w 581"/>
              <a:gd name="T15" fmla="*/ 177 h 177"/>
              <a:gd name="T16" fmla="*/ 0 w 581"/>
              <a:gd name="T17" fmla="*/ 177 h 177"/>
              <a:gd name="T18" fmla="*/ 581 w 581"/>
              <a:gd name="T19" fmla="*/ 177 h 177"/>
              <a:gd name="T20" fmla="*/ 558 w 581"/>
              <a:gd name="T21" fmla="*/ 127 h 177"/>
              <a:gd name="T22" fmla="*/ 538 w 581"/>
              <a:gd name="T23" fmla="*/ 110 h 177"/>
              <a:gd name="T24" fmla="*/ 490 w 581"/>
              <a:gd name="T25" fmla="*/ 94 h 177"/>
              <a:gd name="T26" fmla="*/ 464 w 581"/>
              <a:gd name="T27" fmla="*/ 95 h 177"/>
              <a:gd name="T28" fmla="*/ 432 w 581"/>
              <a:gd name="T29" fmla="*/ 107 h 177"/>
              <a:gd name="T30" fmla="*/ 415 w 581"/>
              <a:gd name="T31" fmla="*/ 80 h 177"/>
              <a:gd name="T32" fmla="*/ 394 w 581"/>
              <a:gd name="T33" fmla="*/ 62 h 177"/>
              <a:gd name="T34" fmla="*/ 343 w 581"/>
              <a:gd name="T35" fmla="*/ 44 h 177"/>
              <a:gd name="T36" fmla="*/ 316 w 581"/>
              <a:gd name="T37" fmla="*/ 46 h 177"/>
              <a:gd name="T38" fmla="*/ 293 w 581"/>
              <a:gd name="T39" fmla="*/ 53 h 177"/>
              <a:gd name="T40" fmla="*/ 242 w 581"/>
              <a:gd name="T41" fmla="*/ 4 h 177"/>
              <a:gd name="T42" fmla="*/ 214 w 581"/>
              <a:gd name="T4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1" h="177">
                <a:moveTo>
                  <a:pt x="214" y="0"/>
                </a:moveTo>
                <a:cubicBezTo>
                  <a:pt x="209" y="0"/>
                  <a:pt x="203" y="0"/>
                  <a:pt x="198" y="1"/>
                </a:cubicBezTo>
                <a:cubicBezTo>
                  <a:pt x="191" y="4"/>
                  <a:pt x="183" y="6"/>
                  <a:pt x="176" y="8"/>
                </a:cubicBezTo>
                <a:cubicBezTo>
                  <a:pt x="162" y="15"/>
                  <a:pt x="151" y="25"/>
                  <a:pt x="143" y="38"/>
                </a:cubicBezTo>
                <a:cubicBezTo>
                  <a:pt x="142" y="38"/>
                  <a:pt x="142" y="39"/>
                  <a:pt x="141" y="39"/>
                </a:cubicBezTo>
                <a:cubicBezTo>
                  <a:pt x="134" y="50"/>
                  <a:pt x="130" y="62"/>
                  <a:pt x="128" y="75"/>
                </a:cubicBezTo>
                <a:cubicBezTo>
                  <a:pt x="125" y="75"/>
                  <a:pt x="121" y="75"/>
                  <a:pt x="118" y="75"/>
                </a:cubicBezTo>
                <a:cubicBezTo>
                  <a:pt x="58" y="75"/>
                  <a:pt x="4" y="114"/>
                  <a:pt x="0" y="177"/>
                </a:cubicBezTo>
                <a:cubicBezTo>
                  <a:pt x="0" y="177"/>
                  <a:pt x="0" y="177"/>
                  <a:pt x="0" y="177"/>
                </a:cubicBezTo>
                <a:cubicBezTo>
                  <a:pt x="581" y="177"/>
                  <a:pt x="581" y="177"/>
                  <a:pt x="581" y="177"/>
                </a:cubicBezTo>
                <a:cubicBezTo>
                  <a:pt x="578" y="159"/>
                  <a:pt x="570" y="141"/>
                  <a:pt x="558" y="127"/>
                </a:cubicBezTo>
                <a:cubicBezTo>
                  <a:pt x="538" y="110"/>
                  <a:pt x="538" y="110"/>
                  <a:pt x="538" y="110"/>
                </a:cubicBezTo>
                <a:cubicBezTo>
                  <a:pt x="523" y="101"/>
                  <a:pt x="507" y="95"/>
                  <a:pt x="490" y="94"/>
                </a:cubicBezTo>
                <a:cubicBezTo>
                  <a:pt x="481" y="94"/>
                  <a:pt x="473" y="95"/>
                  <a:pt x="464" y="95"/>
                </a:cubicBezTo>
                <a:cubicBezTo>
                  <a:pt x="453" y="97"/>
                  <a:pt x="442" y="101"/>
                  <a:pt x="432" y="107"/>
                </a:cubicBezTo>
                <a:cubicBezTo>
                  <a:pt x="428" y="97"/>
                  <a:pt x="422" y="88"/>
                  <a:pt x="415" y="80"/>
                </a:cubicBezTo>
                <a:cubicBezTo>
                  <a:pt x="408" y="74"/>
                  <a:pt x="401" y="68"/>
                  <a:pt x="394" y="62"/>
                </a:cubicBezTo>
                <a:cubicBezTo>
                  <a:pt x="379" y="52"/>
                  <a:pt x="362" y="46"/>
                  <a:pt x="343" y="44"/>
                </a:cubicBezTo>
                <a:cubicBezTo>
                  <a:pt x="334" y="45"/>
                  <a:pt x="325" y="45"/>
                  <a:pt x="316" y="46"/>
                </a:cubicBezTo>
                <a:cubicBezTo>
                  <a:pt x="308" y="47"/>
                  <a:pt x="300" y="50"/>
                  <a:pt x="293" y="53"/>
                </a:cubicBezTo>
                <a:cubicBezTo>
                  <a:pt x="283" y="31"/>
                  <a:pt x="265" y="13"/>
                  <a:pt x="242" y="4"/>
                </a:cubicBezTo>
                <a:cubicBezTo>
                  <a:pt x="232" y="1"/>
                  <a:pt x="223" y="0"/>
                  <a:pt x="214" y="0"/>
                </a:cubicBezTo>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6">
            <a:extLst>
              <a:ext uri="{FF2B5EF4-FFF2-40B4-BE49-F238E27FC236}">
                <a16:creationId xmlns:a16="http://schemas.microsoft.com/office/drawing/2014/main" id="{B5A189E1-E115-ED0A-8011-9F3D6194A826}"/>
              </a:ext>
            </a:extLst>
          </p:cNvPr>
          <p:cNvSpPr>
            <a:spLocks/>
          </p:cNvSpPr>
          <p:nvPr/>
        </p:nvSpPr>
        <p:spPr bwMode="auto">
          <a:xfrm rot="20163244">
            <a:off x="4872839" y="3909859"/>
            <a:ext cx="1051703" cy="320622"/>
          </a:xfrm>
          <a:custGeom>
            <a:avLst/>
            <a:gdLst>
              <a:gd name="T0" fmla="*/ 214 w 581"/>
              <a:gd name="T1" fmla="*/ 0 h 177"/>
              <a:gd name="T2" fmla="*/ 198 w 581"/>
              <a:gd name="T3" fmla="*/ 1 h 177"/>
              <a:gd name="T4" fmla="*/ 176 w 581"/>
              <a:gd name="T5" fmla="*/ 8 h 177"/>
              <a:gd name="T6" fmla="*/ 143 w 581"/>
              <a:gd name="T7" fmla="*/ 38 h 177"/>
              <a:gd name="T8" fmla="*/ 141 w 581"/>
              <a:gd name="T9" fmla="*/ 39 h 177"/>
              <a:gd name="T10" fmla="*/ 128 w 581"/>
              <a:gd name="T11" fmla="*/ 75 h 177"/>
              <a:gd name="T12" fmla="*/ 118 w 581"/>
              <a:gd name="T13" fmla="*/ 75 h 177"/>
              <a:gd name="T14" fmla="*/ 0 w 581"/>
              <a:gd name="T15" fmla="*/ 177 h 177"/>
              <a:gd name="T16" fmla="*/ 0 w 581"/>
              <a:gd name="T17" fmla="*/ 177 h 177"/>
              <a:gd name="T18" fmla="*/ 581 w 581"/>
              <a:gd name="T19" fmla="*/ 177 h 177"/>
              <a:gd name="T20" fmla="*/ 558 w 581"/>
              <a:gd name="T21" fmla="*/ 127 h 177"/>
              <a:gd name="T22" fmla="*/ 538 w 581"/>
              <a:gd name="T23" fmla="*/ 110 h 177"/>
              <a:gd name="T24" fmla="*/ 490 w 581"/>
              <a:gd name="T25" fmla="*/ 94 h 177"/>
              <a:gd name="T26" fmla="*/ 464 w 581"/>
              <a:gd name="T27" fmla="*/ 95 h 177"/>
              <a:gd name="T28" fmla="*/ 432 w 581"/>
              <a:gd name="T29" fmla="*/ 107 h 177"/>
              <a:gd name="T30" fmla="*/ 415 w 581"/>
              <a:gd name="T31" fmla="*/ 80 h 177"/>
              <a:gd name="T32" fmla="*/ 394 w 581"/>
              <a:gd name="T33" fmla="*/ 62 h 177"/>
              <a:gd name="T34" fmla="*/ 343 w 581"/>
              <a:gd name="T35" fmla="*/ 44 h 177"/>
              <a:gd name="T36" fmla="*/ 316 w 581"/>
              <a:gd name="T37" fmla="*/ 46 h 177"/>
              <a:gd name="T38" fmla="*/ 293 w 581"/>
              <a:gd name="T39" fmla="*/ 53 h 177"/>
              <a:gd name="T40" fmla="*/ 242 w 581"/>
              <a:gd name="T41" fmla="*/ 4 h 177"/>
              <a:gd name="T42" fmla="*/ 214 w 581"/>
              <a:gd name="T4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1" h="177">
                <a:moveTo>
                  <a:pt x="214" y="0"/>
                </a:moveTo>
                <a:cubicBezTo>
                  <a:pt x="209" y="0"/>
                  <a:pt x="203" y="0"/>
                  <a:pt x="198" y="1"/>
                </a:cubicBezTo>
                <a:cubicBezTo>
                  <a:pt x="191" y="4"/>
                  <a:pt x="183" y="6"/>
                  <a:pt x="176" y="8"/>
                </a:cubicBezTo>
                <a:cubicBezTo>
                  <a:pt x="162" y="15"/>
                  <a:pt x="151" y="25"/>
                  <a:pt x="143" y="38"/>
                </a:cubicBezTo>
                <a:cubicBezTo>
                  <a:pt x="142" y="38"/>
                  <a:pt x="142" y="39"/>
                  <a:pt x="141" y="39"/>
                </a:cubicBezTo>
                <a:cubicBezTo>
                  <a:pt x="134" y="50"/>
                  <a:pt x="130" y="62"/>
                  <a:pt x="128" y="75"/>
                </a:cubicBezTo>
                <a:cubicBezTo>
                  <a:pt x="125" y="75"/>
                  <a:pt x="121" y="75"/>
                  <a:pt x="118" y="75"/>
                </a:cubicBezTo>
                <a:cubicBezTo>
                  <a:pt x="58" y="75"/>
                  <a:pt x="4" y="114"/>
                  <a:pt x="0" y="177"/>
                </a:cubicBezTo>
                <a:cubicBezTo>
                  <a:pt x="0" y="177"/>
                  <a:pt x="0" y="177"/>
                  <a:pt x="0" y="177"/>
                </a:cubicBezTo>
                <a:cubicBezTo>
                  <a:pt x="581" y="177"/>
                  <a:pt x="581" y="177"/>
                  <a:pt x="581" y="177"/>
                </a:cubicBezTo>
                <a:cubicBezTo>
                  <a:pt x="578" y="159"/>
                  <a:pt x="570" y="141"/>
                  <a:pt x="558" y="127"/>
                </a:cubicBezTo>
                <a:cubicBezTo>
                  <a:pt x="538" y="110"/>
                  <a:pt x="538" y="110"/>
                  <a:pt x="538" y="110"/>
                </a:cubicBezTo>
                <a:cubicBezTo>
                  <a:pt x="523" y="101"/>
                  <a:pt x="507" y="95"/>
                  <a:pt x="490" y="94"/>
                </a:cubicBezTo>
                <a:cubicBezTo>
                  <a:pt x="481" y="94"/>
                  <a:pt x="473" y="95"/>
                  <a:pt x="464" y="95"/>
                </a:cubicBezTo>
                <a:cubicBezTo>
                  <a:pt x="453" y="97"/>
                  <a:pt x="442" y="101"/>
                  <a:pt x="432" y="107"/>
                </a:cubicBezTo>
                <a:cubicBezTo>
                  <a:pt x="428" y="97"/>
                  <a:pt x="422" y="88"/>
                  <a:pt x="415" y="80"/>
                </a:cubicBezTo>
                <a:cubicBezTo>
                  <a:pt x="408" y="74"/>
                  <a:pt x="401" y="68"/>
                  <a:pt x="394" y="62"/>
                </a:cubicBezTo>
                <a:cubicBezTo>
                  <a:pt x="379" y="52"/>
                  <a:pt x="362" y="46"/>
                  <a:pt x="343" y="44"/>
                </a:cubicBezTo>
                <a:cubicBezTo>
                  <a:pt x="334" y="45"/>
                  <a:pt x="325" y="45"/>
                  <a:pt x="316" y="46"/>
                </a:cubicBezTo>
                <a:cubicBezTo>
                  <a:pt x="308" y="47"/>
                  <a:pt x="300" y="50"/>
                  <a:pt x="293" y="53"/>
                </a:cubicBezTo>
                <a:cubicBezTo>
                  <a:pt x="283" y="31"/>
                  <a:pt x="265" y="13"/>
                  <a:pt x="242" y="4"/>
                </a:cubicBezTo>
                <a:cubicBezTo>
                  <a:pt x="232" y="1"/>
                  <a:pt x="223" y="0"/>
                  <a:pt x="214" y="0"/>
                </a:cubicBezTo>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249">
            <a:extLst>
              <a:ext uri="{FF2B5EF4-FFF2-40B4-BE49-F238E27FC236}">
                <a16:creationId xmlns:a16="http://schemas.microsoft.com/office/drawing/2014/main" id="{F779999B-A93C-CF22-4071-C9DB65B74ECE}"/>
              </a:ext>
            </a:extLst>
          </p:cNvPr>
          <p:cNvSpPr>
            <a:spLocks/>
          </p:cNvSpPr>
          <p:nvPr/>
        </p:nvSpPr>
        <p:spPr bwMode="auto">
          <a:xfrm>
            <a:off x="4676577" y="2258463"/>
            <a:ext cx="1601561" cy="2112697"/>
          </a:xfrm>
          <a:custGeom>
            <a:avLst/>
            <a:gdLst>
              <a:gd name="T0" fmla="*/ 0 w 1034"/>
              <a:gd name="T1" fmla="*/ 1246 h 1364"/>
              <a:gd name="T2" fmla="*/ 479 w 1034"/>
              <a:gd name="T3" fmla="*/ 0 h 1364"/>
              <a:gd name="T4" fmla="*/ 1034 w 1034"/>
              <a:gd name="T5" fmla="*/ 1364 h 1364"/>
              <a:gd name="T6" fmla="*/ 0 w 1034"/>
              <a:gd name="T7" fmla="*/ 1246 h 1364"/>
            </a:gdLst>
            <a:ahLst/>
            <a:cxnLst>
              <a:cxn ang="0">
                <a:pos x="T0" y="T1"/>
              </a:cxn>
              <a:cxn ang="0">
                <a:pos x="T2" y="T3"/>
              </a:cxn>
              <a:cxn ang="0">
                <a:pos x="T4" y="T5"/>
              </a:cxn>
              <a:cxn ang="0">
                <a:pos x="T6" y="T7"/>
              </a:cxn>
            </a:cxnLst>
            <a:rect l="0" t="0" r="r" b="b"/>
            <a:pathLst>
              <a:path w="1034" h="1364">
                <a:moveTo>
                  <a:pt x="0" y="1246"/>
                </a:moveTo>
                <a:lnTo>
                  <a:pt x="479" y="0"/>
                </a:lnTo>
                <a:lnTo>
                  <a:pt x="1034" y="1364"/>
                </a:lnTo>
                <a:lnTo>
                  <a:pt x="0" y="1246"/>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7" name="Gruppieren 6">
            <a:extLst>
              <a:ext uri="{FF2B5EF4-FFF2-40B4-BE49-F238E27FC236}">
                <a16:creationId xmlns:a16="http://schemas.microsoft.com/office/drawing/2014/main" id="{9618BA9D-468E-F60F-5C68-590306B70ACE}"/>
              </a:ext>
            </a:extLst>
          </p:cNvPr>
          <p:cNvGrpSpPr/>
          <p:nvPr/>
        </p:nvGrpSpPr>
        <p:grpSpPr>
          <a:xfrm>
            <a:off x="4353783" y="3429006"/>
            <a:ext cx="3287702" cy="4140560"/>
            <a:chOff x="3863111" y="2281697"/>
            <a:chExt cx="2932360" cy="3773253"/>
          </a:xfrm>
        </p:grpSpPr>
        <p:sp>
          <p:nvSpPr>
            <p:cNvPr id="8" name="Oval 14">
              <a:extLst>
                <a:ext uri="{FF2B5EF4-FFF2-40B4-BE49-F238E27FC236}">
                  <a16:creationId xmlns:a16="http://schemas.microsoft.com/office/drawing/2014/main" id="{B75C6920-DBCF-BC92-4EC3-324541377739}"/>
                </a:ext>
              </a:extLst>
            </p:cNvPr>
            <p:cNvSpPr>
              <a:spLocks noChangeArrowheads="1"/>
            </p:cNvSpPr>
            <p:nvPr/>
          </p:nvSpPr>
          <p:spPr bwMode="auto">
            <a:xfrm>
              <a:off x="4122072" y="3904943"/>
              <a:ext cx="2349679" cy="255569"/>
            </a:xfrm>
            <a:prstGeom prst="ellipse">
              <a:avLst/>
            </a:prstGeom>
            <a:solidFill>
              <a:srgbClr val="A9E8C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5">
              <a:extLst>
                <a:ext uri="{FF2B5EF4-FFF2-40B4-BE49-F238E27FC236}">
                  <a16:creationId xmlns:a16="http://schemas.microsoft.com/office/drawing/2014/main" id="{2F3CC1C4-6A02-F119-DAAA-6ED76384D60E}"/>
                </a:ext>
              </a:extLst>
            </p:cNvPr>
            <p:cNvSpPr>
              <a:spLocks/>
            </p:cNvSpPr>
            <p:nvPr/>
          </p:nvSpPr>
          <p:spPr bwMode="auto">
            <a:xfrm>
              <a:off x="6417539" y="3898747"/>
              <a:ext cx="57310" cy="43369"/>
            </a:xfrm>
            <a:custGeom>
              <a:avLst/>
              <a:gdLst>
                <a:gd name="T0" fmla="*/ 32 w 32"/>
                <a:gd name="T1" fmla="*/ 2 h 24"/>
                <a:gd name="T2" fmla="*/ 20 w 32"/>
                <a:gd name="T3" fmla="*/ 19 h 24"/>
                <a:gd name="T4" fmla="*/ 0 w 32"/>
                <a:gd name="T5" fmla="*/ 22 h 24"/>
                <a:gd name="T6" fmla="*/ 11 w 32"/>
                <a:gd name="T7" fmla="*/ 5 h 24"/>
                <a:gd name="T8" fmla="*/ 32 w 32"/>
                <a:gd name="T9" fmla="*/ 2 h 24"/>
              </a:gdLst>
              <a:ahLst/>
              <a:cxnLst>
                <a:cxn ang="0">
                  <a:pos x="T0" y="T1"/>
                </a:cxn>
                <a:cxn ang="0">
                  <a:pos x="T2" y="T3"/>
                </a:cxn>
                <a:cxn ang="0">
                  <a:pos x="T4" y="T5"/>
                </a:cxn>
                <a:cxn ang="0">
                  <a:pos x="T6" y="T7"/>
                </a:cxn>
                <a:cxn ang="0">
                  <a:pos x="T8" y="T9"/>
                </a:cxn>
              </a:cxnLst>
              <a:rect l="0" t="0" r="r" b="b"/>
              <a:pathLst>
                <a:path w="32" h="24">
                  <a:moveTo>
                    <a:pt x="32" y="2"/>
                  </a:moveTo>
                  <a:cubicBezTo>
                    <a:pt x="32" y="2"/>
                    <a:pt x="29" y="13"/>
                    <a:pt x="20" y="19"/>
                  </a:cubicBezTo>
                  <a:cubicBezTo>
                    <a:pt x="12" y="24"/>
                    <a:pt x="0" y="22"/>
                    <a:pt x="0" y="22"/>
                  </a:cubicBezTo>
                  <a:cubicBezTo>
                    <a:pt x="0" y="22"/>
                    <a:pt x="2" y="11"/>
                    <a:pt x="11" y="5"/>
                  </a:cubicBezTo>
                  <a:cubicBezTo>
                    <a:pt x="20" y="0"/>
                    <a:pt x="32" y="2"/>
                    <a:pt x="32" y="2"/>
                  </a:cubicBezTo>
                  <a:close/>
                </a:path>
              </a:pathLst>
            </a:custGeom>
            <a:solidFill>
              <a:srgbClr val="31C37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6">
              <a:extLst>
                <a:ext uri="{FF2B5EF4-FFF2-40B4-BE49-F238E27FC236}">
                  <a16:creationId xmlns:a16="http://schemas.microsoft.com/office/drawing/2014/main" id="{624A0686-F64C-4775-1268-7BB79FD88DC2}"/>
                </a:ext>
              </a:extLst>
            </p:cNvPr>
            <p:cNvSpPr>
              <a:spLocks/>
            </p:cNvSpPr>
            <p:nvPr/>
          </p:nvSpPr>
          <p:spPr bwMode="auto">
            <a:xfrm>
              <a:off x="6398953" y="3883258"/>
              <a:ext cx="24782" cy="46467"/>
            </a:xfrm>
            <a:custGeom>
              <a:avLst/>
              <a:gdLst>
                <a:gd name="T0" fmla="*/ 5 w 14"/>
                <a:gd name="T1" fmla="*/ 0 h 26"/>
                <a:gd name="T2" fmla="*/ 13 w 14"/>
                <a:gd name="T3" fmla="*/ 12 h 26"/>
                <a:gd name="T4" fmla="*/ 9 w 14"/>
                <a:gd name="T5" fmla="*/ 26 h 26"/>
                <a:gd name="T6" fmla="*/ 1 w 14"/>
                <a:gd name="T7" fmla="*/ 14 h 26"/>
                <a:gd name="T8" fmla="*/ 5 w 14"/>
                <a:gd name="T9" fmla="*/ 0 h 26"/>
              </a:gdLst>
              <a:ahLst/>
              <a:cxnLst>
                <a:cxn ang="0">
                  <a:pos x="T0" y="T1"/>
                </a:cxn>
                <a:cxn ang="0">
                  <a:pos x="T2" y="T3"/>
                </a:cxn>
                <a:cxn ang="0">
                  <a:pos x="T4" y="T5"/>
                </a:cxn>
                <a:cxn ang="0">
                  <a:pos x="T6" y="T7"/>
                </a:cxn>
                <a:cxn ang="0">
                  <a:pos x="T8" y="T9"/>
                </a:cxn>
              </a:cxnLst>
              <a:rect l="0" t="0" r="r" b="b"/>
              <a:pathLst>
                <a:path w="14" h="26">
                  <a:moveTo>
                    <a:pt x="5" y="0"/>
                  </a:moveTo>
                  <a:cubicBezTo>
                    <a:pt x="5" y="0"/>
                    <a:pt x="12" y="5"/>
                    <a:pt x="13" y="12"/>
                  </a:cubicBezTo>
                  <a:cubicBezTo>
                    <a:pt x="14" y="19"/>
                    <a:pt x="9" y="26"/>
                    <a:pt x="9" y="26"/>
                  </a:cubicBezTo>
                  <a:cubicBezTo>
                    <a:pt x="9" y="26"/>
                    <a:pt x="2" y="21"/>
                    <a:pt x="1" y="14"/>
                  </a:cubicBezTo>
                  <a:cubicBezTo>
                    <a:pt x="0" y="6"/>
                    <a:pt x="5" y="0"/>
                    <a:pt x="5" y="0"/>
                  </a:cubicBezTo>
                  <a:close/>
                </a:path>
              </a:pathLst>
            </a:custGeom>
            <a:solidFill>
              <a:srgbClr val="31C37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7">
              <a:extLst>
                <a:ext uri="{FF2B5EF4-FFF2-40B4-BE49-F238E27FC236}">
                  <a16:creationId xmlns:a16="http://schemas.microsoft.com/office/drawing/2014/main" id="{46E7876E-33C1-7713-F75F-2CF992345E0B}"/>
                </a:ext>
              </a:extLst>
            </p:cNvPr>
            <p:cNvSpPr>
              <a:spLocks/>
            </p:cNvSpPr>
            <p:nvPr/>
          </p:nvSpPr>
          <p:spPr bwMode="auto">
            <a:xfrm>
              <a:off x="6364877" y="3917334"/>
              <a:ext cx="41821" cy="26332"/>
            </a:xfrm>
            <a:custGeom>
              <a:avLst/>
              <a:gdLst>
                <a:gd name="T0" fmla="*/ 0 w 23"/>
                <a:gd name="T1" fmla="*/ 3 h 15"/>
                <a:gd name="T2" fmla="*/ 14 w 23"/>
                <a:gd name="T3" fmla="*/ 3 h 15"/>
                <a:gd name="T4" fmla="*/ 23 w 23"/>
                <a:gd name="T5" fmla="*/ 13 h 15"/>
                <a:gd name="T6" fmla="*/ 9 w 23"/>
                <a:gd name="T7" fmla="*/ 13 h 15"/>
                <a:gd name="T8" fmla="*/ 0 w 23"/>
                <a:gd name="T9" fmla="*/ 3 h 15"/>
              </a:gdLst>
              <a:ahLst/>
              <a:cxnLst>
                <a:cxn ang="0">
                  <a:pos x="T0" y="T1"/>
                </a:cxn>
                <a:cxn ang="0">
                  <a:pos x="T2" y="T3"/>
                </a:cxn>
                <a:cxn ang="0">
                  <a:pos x="T4" y="T5"/>
                </a:cxn>
                <a:cxn ang="0">
                  <a:pos x="T6" y="T7"/>
                </a:cxn>
                <a:cxn ang="0">
                  <a:pos x="T8" y="T9"/>
                </a:cxn>
              </a:cxnLst>
              <a:rect l="0" t="0" r="r" b="b"/>
              <a:pathLst>
                <a:path w="23" h="15">
                  <a:moveTo>
                    <a:pt x="0" y="3"/>
                  </a:moveTo>
                  <a:cubicBezTo>
                    <a:pt x="0" y="3"/>
                    <a:pt x="8" y="0"/>
                    <a:pt x="14" y="3"/>
                  </a:cubicBezTo>
                  <a:cubicBezTo>
                    <a:pt x="21" y="5"/>
                    <a:pt x="23" y="13"/>
                    <a:pt x="23" y="13"/>
                  </a:cubicBezTo>
                  <a:cubicBezTo>
                    <a:pt x="23" y="13"/>
                    <a:pt x="16" y="15"/>
                    <a:pt x="9" y="13"/>
                  </a:cubicBezTo>
                  <a:cubicBezTo>
                    <a:pt x="3" y="10"/>
                    <a:pt x="0" y="3"/>
                    <a:pt x="0" y="3"/>
                  </a:cubicBezTo>
                  <a:close/>
                </a:path>
              </a:pathLst>
            </a:custGeom>
            <a:solidFill>
              <a:srgbClr val="31C37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52">
              <a:extLst>
                <a:ext uri="{FF2B5EF4-FFF2-40B4-BE49-F238E27FC236}">
                  <a16:creationId xmlns:a16="http://schemas.microsoft.com/office/drawing/2014/main" id="{053E0C72-1712-F65C-C8D8-10CA50956AF7}"/>
                </a:ext>
              </a:extLst>
            </p:cNvPr>
            <p:cNvSpPr>
              <a:spLocks/>
            </p:cNvSpPr>
            <p:nvPr/>
          </p:nvSpPr>
          <p:spPr bwMode="auto">
            <a:xfrm>
              <a:off x="6208439" y="3835243"/>
              <a:ext cx="52663" cy="37174"/>
            </a:xfrm>
            <a:custGeom>
              <a:avLst/>
              <a:gdLst>
                <a:gd name="T0" fmla="*/ 29 w 29"/>
                <a:gd name="T1" fmla="*/ 16 h 20"/>
                <a:gd name="T2" fmla="*/ 11 w 29"/>
                <a:gd name="T3" fmla="*/ 16 h 20"/>
                <a:gd name="T4" fmla="*/ 0 w 29"/>
                <a:gd name="T5" fmla="*/ 3 h 20"/>
                <a:gd name="T6" fmla="*/ 17 w 29"/>
                <a:gd name="T7" fmla="*/ 3 h 20"/>
                <a:gd name="T8" fmla="*/ 29 w 29"/>
                <a:gd name="T9" fmla="*/ 16 h 20"/>
              </a:gdLst>
              <a:ahLst/>
              <a:cxnLst>
                <a:cxn ang="0">
                  <a:pos x="T0" y="T1"/>
                </a:cxn>
                <a:cxn ang="0">
                  <a:pos x="T2" y="T3"/>
                </a:cxn>
                <a:cxn ang="0">
                  <a:pos x="T4" y="T5"/>
                </a:cxn>
                <a:cxn ang="0">
                  <a:pos x="T6" y="T7"/>
                </a:cxn>
                <a:cxn ang="0">
                  <a:pos x="T8" y="T9"/>
                </a:cxn>
              </a:cxnLst>
              <a:rect l="0" t="0" r="r" b="b"/>
              <a:pathLst>
                <a:path w="29" h="20">
                  <a:moveTo>
                    <a:pt x="29" y="16"/>
                  </a:moveTo>
                  <a:cubicBezTo>
                    <a:pt x="29" y="16"/>
                    <a:pt x="19" y="20"/>
                    <a:pt x="11" y="16"/>
                  </a:cubicBezTo>
                  <a:cubicBezTo>
                    <a:pt x="3" y="12"/>
                    <a:pt x="0" y="3"/>
                    <a:pt x="0" y="3"/>
                  </a:cubicBezTo>
                  <a:cubicBezTo>
                    <a:pt x="0" y="3"/>
                    <a:pt x="9" y="0"/>
                    <a:pt x="17" y="3"/>
                  </a:cubicBezTo>
                  <a:cubicBezTo>
                    <a:pt x="25" y="7"/>
                    <a:pt x="29" y="16"/>
                    <a:pt x="29" y="16"/>
                  </a:cubicBezTo>
                </a:path>
              </a:pathLst>
            </a:custGeom>
            <a:solidFill>
              <a:srgbClr val="31C37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53">
              <a:extLst>
                <a:ext uri="{FF2B5EF4-FFF2-40B4-BE49-F238E27FC236}">
                  <a16:creationId xmlns:a16="http://schemas.microsoft.com/office/drawing/2014/main" id="{185C7893-1090-EB40-A3C3-5413D6623480}"/>
                </a:ext>
              </a:extLst>
            </p:cNvPr>
            <p:cNvSpPr>
              <a:spLocks/>
            </p:cNvSpPr>
            <p:nvPr/>
          </p:nvSpPr>
          <p:spPr bwMode="auto">
            <a:xfrm>
              <a:off x="6183656" y="3839889"/>
              <a:ext cx="24782" cy="40271"/>
            </a:xfrm>
            <a:custGeom>
              <a:avLst/>
              <a:gdLst>
                <a:gd name="T0" fmla="*/ 9 w 14"/>
                <a:gd name="T1" fmla="*/ 23 h 23"/>
                <a:gd name="T2" fmla="*/ 2 w 14"/>
                <a:gd name="T3" fmla="*/ 12 h 23"/>
                <a:gd name="T4" fmla="*/ 5 w 14"/>
                <a:gd name="T5" fmla="*/ 0 h 23"/>
                <a:gd name="T6" fmla="*/ 13 w 14"/>
                <a:gd name="T7" fmla="*/ 10 h 23"/>
                <a:gd name="T8" fmla="*/ 9 w 14"/>
                <a:gd name="T9" fmla="*/ 23 h 23"/>
              </a:gdLst>
              <a:ahLst/>
              <a:cxnLst>
                <a:cxn ang="0">
                  <a:pos x="T0" y="T1"/>
                </a:cxn>
                <a:cxn ang="0">
                  <a:pos x="T2" y="T3"/>
                </a:cxn>
                <a:cxn ang="0">
                  <a:pos x="T4" y="T5"/>
                </a:cxn>
                <a:cxn ang="0">
                  <a:pos x="T6" y="T7"/>
                </a:cxn>
                <a:cxn ang="0">
                  <a:pos x="T8" y="T9"/>
                </a:cxn>
              </a:cxnLst>
              <a:rect l="0" t="0" r="r" b="b"/>
              <a:pathLst>
                <a:path w="14" h="23">
                  <a:moveTo>
                    <a:pt x="9" y="23"/>
                  </a:moveTo>
                  <a:cubicBezTo>
                    <a:pt x="9" y="23"/>
                    <a:pt x="3" y="19"/>
                    <a:pt x="2" y="12"/>
                  </a:cubicBezTo>
                  <a:cubicBezTo>
                    <a:pt x="0" y="6"/>
                    <a:pt x="5" y="0"/>
                    <a:pt x="5" y="0"/>
                  </a:cubicBezTo>
                  <a:cubicBezTo>
                    <a:pt x="5" y="0"/>
                    <a:pt x="11" y="4"/>
                    <a:pt x="13" y="10"/>
                  </a:cubicBezTo>
                  <a:cubicBezTo>
                    <a:pt x="14" y="17"/>
                    <a:pt x="9" y="23"/>
                    <a:pt x="9" y="23"/>
                  </a:cubicBezTo>
                </a:path>
              </a:pathLst>
            </a:custGeom>
            <a:solidFill>
              <a:srgbClr val="31C37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54">
              <a:extLst>
                <a:ext uri="{FF2B5EF4-FFF2-40B4-BE49-F238E27FC236}">
                  <a16:creationId xmlns:a16="http://schemas.microsoft.com/office/drawing/2014/main" id="{D576313F-7084-D837-2318-A096BFB2895B}"/>
                </a:ext>
              </a:extLst>
            </p:cNvPr>
            <p:cNvSpPr>
              <a:spLocks/>
            </p:cNvSpPr>
            <p:nvPr/>
          </p:nvSpPr>
          <p:spPr bwMode="auto">
            <a:xfrm>
              <a:off x="6200694" y="3793422"/>
              <a:ext cx="49565" cy="38723"/>
            </a:xfrm>
            <a:custGeom>
              <a:avLst/>
              <a:gdLst>
                <a:gd name="T0" fmla="*/ 28 w 28"/>
                <a:gd name="T1" fmla="*/ 2 h 21"/>
                <a:gd name="T2" fmla="*/ 18 w 28"/>
                <a:gd name="T3" fmla="*/ 17 h 21"/>
                <a:gd name="T4" fmla="*/ 0 w 28"/>
                <a:gd name="T5" fmla="*/ 19 h 21"/>
                <a:gd name="T6" fmla="*/ 10 w 28"/>
                <a:gd name="T7" fmla="*/ 5 h 21"/>
                <a:gd name="T8" fmla="*/ 28 w 28"/>
                <a:gd name="T9" fmla="*/ 2 h 21"/>
              </a:gdLst>
              <a:ahLst/>
              <a:cxnLst>
                <a:cxn ang="0">
                  <a:pos x="T0" y="T1"/>
                </a:cxn>
                <a:cxn ang="0">
                  <a:pos x="T2" y="T3"/>
                </a:cxn>
                <a:cxn ang="0">
                  <a:pos x="T4" y="T5"/>
                </a:cxn>
                <a:cxn ang="0">
                  <a:pos x="T6" y="T7"/>
                </a:cxn>
                <a:cxn ang="0">
                  <a:pos x="T8" y="T9"/>
                </a:cxn>
              </a:cxnLst>
              <a:rect l="0" t="0" r="r" b="b"/>
              <a:pathLst>
                <a:path w="28" h="21">
                  <a:moveTo>
                    <a:pt x="28" y="2"/>
                  </a:moveTo>
                  <a:cubicBezTo>
                    <a:pt x="28" y="2"/>
                    <a:pt x="26" y="12"/>
                    <a:pt x="18" y="17"/>
                  </a:cubicBezTo>
                  <a:cubicBezTo>
                    <a:pt x="10" y="21"/>
                    <a:pt x="0" y="19"/>
                    <a:pt x="0" y="19"/>
                  </a:cubicBezTo>
                  <a:cubicBezTo>
                    <a:pt x="0" y="19"/>
                    <a:pt x="2" y="9"/>
                    <a:pt x="10" y="5"/>
                  </a:cubicBezTo>
                  <a:cubicBezTo>
                    <a:pt x="18" y="0"/>
                    <a:pt x="28" y="2"/>
                    <a:pt x="28" y="2"/>
                  </a:cubicBezTo>
                </a:path>
              </a:pathLst>
            </a:custGeom>
            <a:solidFill>
              <a:srgbClr val="31C37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55">
              <a:extLst>
                <a:ext uri="{FF2B5EF4-FFF2-40B4-BE49-F238E27FC236}">
                  <a16:creationId xmlns:a16="http://schemas.microsoft.com/office/drawing/2014/main" id="{D7FED4AB-CEEC-E0B4-6F4A-E9D999C82F42}"/>
                </a:ext>
              </a:extLst>
            </p:cNvPr>
            <p:cNvSpPr>
              <a:spLocks/>
            </p:cNvSpPr>
            <p:nvPr/>
          </p:nvSpPr>
          <p:spPr bwMode="auto">
            <a:xfrm>
              <a:off x="6179009" y="3793422"/>
              <a:ext cx="17038" cy="38723"/>
            </a:xfrm>
            <a:custGeom>
              <a:avLst/>
              <a:gdLst>
                <a:gd name="T0" fmla="*/ 5 w 10"/>
                <a:gd name="T1" fmla="*/ 0 h 21"/>
                <a:gd name="T2" fmla="*/ 9 w 10"/>
                <a:gd name="T3" fmla="*/ 10 h 21"/>
                <a:gd name="T4" fmla="*/ 4 w 10"/>
                <a:gd name="T5" fmla="*/ 21 h 21"/>
                <a:gd name="T6" fmla="*/ 0 w 10"/>
                <a:gd name="T7" fmla="*/ 10 h 21"/>
                <a:gd name="T8" fmla="*/ 5 w 10"/>
                <a:gd name="T9" fmla="*/ 0 h 21"/>
              </a:gdLst>
              <a:ahLst/>
              <a:cxnLst>
                <a:cxn ang="0">
                  <a:pos x="T0" y="T1"/>
                </a:cxn>
                <a:cxn ang="0">
                  <a:pos x="T2" y="T3"/>
                </a:cxn>
                <a:cxn ang="0">
                  <a:pos x="T4" y="T5"/>
                </a:cxn>
                <a:cxn ang="0">
                  <a:pos x="T6" y="T7"/>
                </a:cxn>
                <a:cxn ang="0">
                  <a:pos x="T8" y="T9"/>
                </a:cxn>
              </a:cxnLst>
              <a:rect l="0" t="0" r="r" b="b"/>
              <a:pathLst>
                <a:path w="10" h="21">
                  <a:moveTo>
                    <a:pt x="5" y="0"/>
                  </a:moveTo>
                  <a:cubicBezTo>
                    <a:pt x="5" y="0"/>
                    <a:pt x="10" y="5"/>
                    <a:pt x="9" y="10"/>
                  </a:cubicBezTo>
                  <a:cubicBezTo>
                    <a:pt x="9" y="16"/>
                    <a:pt x="4" y="21"/>
                    <a:pt x="4" y="21"/>
                  </a:cubicBezTo>
                  <a:cubicBezTo>
                    <a:pt x="4" y="21"/>
                    <a:pt x="0" y="16"/>
                    <a:pt x="0" y="10"/>
                  </a:cubicBezTo>
                  <a:cubicBezTo>
                    <a:pt x="0" y="5"/>
                    <a:pt x="5" y="0"/>
                    <a:pt x="5" y="0"/>
                  </a:cubicBezTo>
                </a:path>
              </a:pathLst>
            </a:custGeom>
            <a:solidFill>
              <a:srgbClr val="31C37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6">
              <a:extLst>
                <a:ext uri="{FF2B5EF4-FFF2-40B4-BE49-F238E27FC236}">
                  <a16:creationId xmlns:a16="http://schemas.microsoft.com/office/drawing/2014/main" id="{93673486-4565-54B4-71D5-A9AC3FDC4EF2}"/>
                </a:ext>
              </a:extLst>
            </p:cNvPr>
            <p:cNvSpPr>
              <a:spLocks/>
            </p:cNvSpPr>
            <p:nvPr/>
          </p:nvSpPr>
          <p:spPr bwMode="auto">
            <a:xfrm>
              <a:off x="6087624" y="3777933"/>
              <a:ext cx="27880" cy="20136"/>
            </a:xfrm>
            <a:custGeom>
              <a:avLst/>
              <a:gdLst>
                <a:gd name="T0" fmla="*/ 15 w 15"/>
                <a:gd name="T1" fmla="*/ 10 h 11"/>
                <a:gd name="T2" fmla="*/ 5 w 15"/>
                <a:gd name="T3" fmla="*/ 9 h 11"/>
                <a:gd name="T4" fmla="*/ 0 w 15"/>
                <a:gd name="T5" fmla="*/ 1 h 11"/>
                <a:gd name="T6" fmla="*/ 10 w 15"/>
                <a:gd name="T7" fmla="*/ 2 h 11"/>
                <a:gd name="T8" fmla="*/ 15 w 15"/>
                <a:gd name="T9" fmla="*/ 10 h 11"/>
              </a:gdLst>
              <a:ahLst/>
              <a:cxnLst>
                <a:cxn ang="0">
                  <a:pos x="T0" y="T1"/>
                </a:cxn>
                <a:cxn ang="0">
                  <a:pos x="T2" y="T3"/>
                </a:cxn>
                <a:cxn ang="0">
                  <a:pos x="T4" y="T5"/>
                </a:cxn>
                <a:cxn ang="0">
                  <a:pos x="T6" y="T7"/>
                </a:cxn>
                <a:cxn ang="0">
                  <a:pos x="T8" y="T9"/>
                </a:cxn>
              </a:cxnLst>
              <a:rect l="0" t="0" r="r" b="b"/>
              <a:pathLst>
                <a:path w="15" h="11">
                  <a:moveTo>
                    <a:pt x="15" y="10"/>
                  </a:moveTo>
                  <a:cubicBezTo>
                    <a:pt x="15" y="10"/>
                    <a:pt x="10" y="11"/>
                    <a:pt x="5" y="9"/>
                  </a:cubicBezTo>
                  <a:cubicBezTo>
                    <a:pt x="1" y="7"/>
                    <a:pt x="0" y="1"/>
                    <a:pt x="0" y="1"/>
                  </a:cubicBezTo>
                  <a:cubicBezTo>
                    <a:pt x="0" y="1"/>
                    <a:pt x="5" y="0"/>
                    <a:pt x="10" y="2"/>
                  </a:cubicBezTo>
                  <a:cubicBezTo>
                    <a:pt x="14" y="5"/>
                    <a:pt x="15" y="10"/>
                    <a:pt x="15" y="10"/>
                  </a:cubicBezTo>
                </a:path>
              </a:pathLst>
            </a:custGeom>
            <a:solidFill>
              <a:srgbClr val="31C37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77">
              <a:extLst>
                <a:ext uri="{FF2B5EF4-FFF2-40B4-BE49-F238E27FC236}">
                  <a16:creationId xmlns:a16="http://schemas.microsoft.com/office/drawing/2014/main" id="{D4C596E9-3F4D-6544-90FD-B0C92969F647}"/>
                </a:ext>
              </a:extLst>
            </p:cNvPr>
            <p:cNvSpPr>
              <a:spLocks/>
            </p:cNvSpPr>
            <p:nvPr/>
          </p:nvSpPr>
          <p:spPr bwMode="auto">
            <a:xfrm>
              <a:off x="6073684" y="3777933"/>
              <a:ext cx="12391" cy="23234"/>
            </a:xfrm>
            <a:custGeom>
              <a:avLst/>
              <a:gdLst>
                <a:gd name="T0" fmla="*/ 4 w 7"/>
                <a:gd name="T1" fmla="*/ 13 h 13"/>
                <a:gd name="T2" fmla="*/ 1 w 7"/>
                <a:gd name="T3" fmla="*/ 7 h 13"/>
                <a:gd name="T4" fmla="*/ 3 w 7"/>
                <a:gd name="T5" fmla="*/ 0 h 13"/>
                <a:gd name="T6" fmla="*/ 7 w 7"/>
                <a:gd name="T7" fmla="*/ 7 h 13"/>
                <a:gd name="T8" fmla="*/ 4 w 7"/>
                <a:gd name="T9" fmla="*/ 13 h 13"/>
              </a:gdLst>
              <a:ahLst/>
              <a:cxnLst>
                <a:cxn ang="0">
                  <a:pos x="T0" y="T1"/>
                </a:cxn>
                <a:cxn ang="0">
                  <a:pos x="T2" y="T3"/>
                </a:cxn>
                <a:cxn ang="0">
                  <a:pos x="T4" y="T5"/>
                </a:cxn>
                <a:cxn ang="0">
                  <a:pos x="T6" y="T7"/>
                </a:cxn>
                <a:cxn ang="0">
                  <a:pos x="T8" y="T9"/>
                </a:cxn>
              </a:cxnLst>
              <a:rect l="0" t="0" r="r" b="b"/>
              <a:pathLst>
                <a:path w="7" h="13">
                  <a:moveTo>
                    <a:pt x="4" y="13"/>
                  </a:moveTo>
                  <a:cubicBezTo>
                    <a:pt x="4" y="13"/>
                    <a:pt x="1" y="11"/>
                    <a:pt x="1" y="7"/>
                  </a:cubicBezTo>
                  <a:cubicBezTo>
                    <a:pt x="0" y="3"/>
                    <a:pt x="3" y="0"/>
                    <a:pt x="3" y="0"/>
                  </a:cubicBezTo>
                  <a:cubicBezTo>
                    <a:pt x="3" y="0"/>
                    <a:pt x="6" y="3"/>
                    <a:pt x="7" y="7"/>
                  </a:cubicBezTo>
                  <a:cubicBezTo>
                    <a:pt x="7" y="10"/>
                    <a:pt x="4" y="13"/>
                    <a:pt x="4" y="13"/>
                  </a:cubicBezTo>
                </a:path>
              </a:pathLst>
            </a:custGeom>
            <a:solidFill>
              <a:srgbClr val="31C37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78">
              <a:extLst>
                <a:ext uri="{FF2B5EF4-FFF2-40B4-BE49-F238E27FC236}">
                  <a16:creationId xmlns:a16="http://schemas.microsoft.com/office/drawing/2014/main" id="{5B206AFA-36E9-7821-F732-A265C5B5DA42}"/>
                </a:ext>
              </a:extLst>
            </p:cNvPr>
            <p:cNvSpPr>
              <a:spLocks/>
            </p:cNvSpPr>
            <p:nvPr/>
          </p:nvSpPr>
          <p:spPr bwMode="auto">
            <a:xfrm>
              <a:off x="6084527" y="3756248"/>
              <a:ext cx="29430" cy="20136"/>
            </a:xfrm>
            <a:custGeom>
              <a:avLst/>
              <a:gdLst>
                <a:gd name="T0" fmla="*/ 16 w 16"/>
                <a:gd name="T1" fmla="*/ 1 h 11"/>
                <a:gd name="T2" fmla="*/ 10 w 16"/>
                <a:gd name="T3" fmla="*/ 9 h 11"/>
                <a:gd name="T4" fmla="*/ 0 w 16"/>
                <a:gd name="T5" fmla="*/ 9 h 11"/>
                <a:gd name="T6" fmla="*/ 6 w 16"/>
                <a:gd name="T7" fmla="*/ 2 h 11"/>
                <a:gd name="T8" fmla="*/ 16 w 16"/>
                <a:gd name="T9" fmla="*/ 1 h 11"/>
              </a:gdLst>
              <a:ahLst/>
              <a:cxnLst>
                <a:cxn ang="0">
                  <a:pos x="T0" y="T1"/>
                </a:cxn>
                <a:cxn ang="0">
                  <a:pos x="T2" y="T3"/>
                </a:cxn>
                <a:cxn ang="0">
                  <a:pos x="T4" y="T5"/>
                </a:cxn>
                <a:cxn ang="0">
                  <a:pos x="T6" y="T7"/>
                </a:cxn>
                <a:cxn ang="0">
                  <a:pos x="T8" y="T9"/>
                </a:cxn>
              </a:cxnLst>
              <a:rect l="0" t="0" r="r" b="b"/>
              <a:pathLst>
                <a:path w="16" h="11">
                  <a:moveTo>
                    <a:pt x="16" y="1"/>
                  </a:moveTo>
                  <a:cubicBezTo>
                    <a:pt x="16" y="1"/>
                    <a:pt x="14" y="7"/>
                    <a:pt x="10" y="9"/>
                  </a:cubicBezTo>
                  <a:cubicBezTo>
                    <a:pt x="5" y="11"/>
                    <a:pt x="0" y="9"/>
                    <a:pt x="0" y="9"/>
                  </a:cubicBezTo>
                  <a:cubicBezTo>
                    <a:pt x="0" y="9"/>
                    <a:pt x="1" y="4"/>
                    <a:pt x="6" y="2"/>
                  </a:cubicBezTo>
                  <a:cubicBezTo>
                    <a:pt x="10" y="0"/>
                    <a:pt x="16" y="1"/>
                    <a:pt x="16" y="1"/>
                  </a:cubicBezTo>
                </a:path>
              </a:pathLst>
            </a:custGeom>
            <a:solidFill>
              <a:srgbClr val="31C37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79">
              <a:extLst>
                <a:ext uri="{FF2B5EF4-FFF2-40B4-BE49-F238E27FC236}">
                  <a16:creationId xmlns:a16="http://schemas.microsoft.com/office/drawing/2014/main" id="{EDD0E8A7-DA9D-849C-64A7-5B4797FB9337}"/>
                </a:ext>
              </a:extLst>
            </p:cNvPr>
            <p:cNvSpPr>
              <a:spLocks/>
            </p:cNvSpPr>
            <p:nvPr/>
          </p:nvSpPr>
          <p:spPr bwMode="auto">
            <a:xfrm>
              <a:off x="6072135" y="3754700"/>
              <a:ext cx="10843" cy="20136"/>
            </a:xfrm>
            <a:custGeom>
              <a:avLst/>
              <a:gdLst>
                <a:gd name="T0" fmla="*/ 4 w 6"/>
                <a:gd name="T1" fmla="*/ 0 h 11"/>
                <a:gd name="T2" fmla="*/ 6 w 6"/>
                <a:gd name="T3" fmla="*/ 5 h 11"/>
                <a:gd name="T4" fmla="*/ 2 w 6"/>
                <a:gd name="T5" fmla="*/ 11 h 11"/>
                <a:gd name="T6" fmla="*/ 0 w 6"/>
                <a:gd name="T7" fmla="*/ 5 h 11"/>
                <a:gd name="T8" fmla="*/ 4 w 6"/>
                <a:gd name="T9" fmla="*/ 0 h 11"/>
              </a:gdLst>
              <a:ahLst/>
              <a:cxnLst>
                <a:cxn ang="0">
                  <a:pos x="T0" y="T1"/>
                </a:cxn>
                <a:cxn ang="0">
                  <a:pos x="T2" y="T3"/>
                </a:cxn>
                <a:cxn ang="0">
                  <a:pos x="T4" y="T5"/>
                </a:cxn>
                <a:cxn ang="0">
                  <a:pos x="T6" y="T7"/>
                </a:cxn>
                <a:cxn ang="0">
                  <a:pos x="T8" y="T9"/>
                </a:cxn>
              </a:cxnLst>
              <a:rect l="0" t="0" r="r" b="b"/>
              <a:pathLst>
                <a:path w="6" h="11">
                  <a:moveTo>
                    <a:pt x="4" y="0"/>
                  </a:moveTo>
                  <a:cubicBezTo>
                    <a:pt x="4" y="0"/>
                    <a:pt x="6" y="2"/>
                    <a:pt x="6" y="5"/>
                  </a:cubicBezTo>
                  <a:cubicBezTo>
                    <a:pt x="5" y="9"/>
                    <a:pt x="2" y="11"/>
                    <a:pt x="2" y="11"/>
                  </a:cubicBezTo>
                  <a:cubicBezTo>
                    <a:pt x="2" y="11"/>
                    <a:pt x="0" y="8"/>
                    <a:pt x="0" y="5"/>
                  </a:cubicBezTo>
                  <a:cubicBezTo>
                    <a:pt x="1" y="2"/>
                    <a:pt x="4" y="0"/>
                    <a:pt x="4" y="0"/>
                  </a:cubicBezTo>
                </a:path>
              </a:pathLst>
            </a:custGeom>
            <a:solidFill>
              <a:srgbClr val="31C37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43">
              <a:extLst>
                <a:ext uri="{FF2B5EF4-FFF2-40B4-BE49-F238E27FC236}">
                  <a16:creationId xmlns:a16="http://schemas.microsoft.com/office/drawing/2014/main" id="{F8A0243F-2B69-D267-DB3B-C4DF3513F490}"/>
                </a:ext>
              </a:extLst>
            </p:cNvPr>
            <p:cNvSpPr>
              <a:spLocks/>
            </p:cNvSpPr>
            <p:nvPr/>
          </p:nvSpPr>
          <p:spPr bwMode="auto">
            <a:xfrm>
              <a:off x="6109309" y="3722173"/>
              <a:ext cx="30978" cy="37174"/>
            </a:xfrm>
            <a:custGeom>
              <a:avLst/>
              <a:gdLst>
                <a:gd name="T0" fmla="*/ 15 w 17"/>
                <a:gd name="T1" fmla="*/ 21 h 21"/>
                <a:gd name="T2" fmla="*/ 3 w 17"/>
                <a:gd name="T3" fmla="*/ 13 h 21"/>
                <a:gd name="T4" fmla="*/ 2 w 17"/>
                <a:gd name="T5" fmla="*/ 0 h 21"/>
                <a:gd name="T6" fmla="*/ 13 w 17"/>
                <a:gd name="T7" fmla="*/ 8 h 21"/>
                <a:gd name="T8" fmla="*/ 15 w 17"/>
                <a:gd name="T9" fmla="*/ 21 h 21"/>
              </a:gdLst>
              <a:ahLst/>
              <a:cxnLst>
                <a:cxn ang="0">
                  <a:pos x="T0" y="T1"/>
                </a:cxn>
                <a:cxn ang="0">
                  <a:pos x="T2" y="T3"/>
                </a:cxn>
                <a:cxn ang="0">
                  <a:pos x="T4" y="T5"/>
                </a:cxn>
                <a:cxn ang="0">
                  <a:pos x="T6" y="T7"/>
                </a:cxn>
                <a:cxn ang="0">
                  <a:pos x="T8" y="T9"/>
                </a:cxn>
              </a:cxnLst>
              <a:rect l="0" t="0" r="r" b="b"/>
              <a:pathLst>
                <a:path w="17" h="21">
                  <a:moveTo>
                    <a:pt x="15" y="21"/>
                  </a:moveTo>
                  <a:cubicBezTo>
                    <a:pt x="15" y="21"/>
                    <a:pt x="7" y="19"/>
                    <a:pt x="3" y="13"/>
                  </a:cubicBezTo>
                  <a:cubicBezTo>
                    <a:pt x="0" y="7"/>
                    <a:pt x="2" y="0"/>
                    <a:pt x="2" y="0"/>
                  </a:cubicBezTo>
                  <a:cubicBezTo>
                    <a:pt x="2" y="0"/>
                    <a:pt x="10" y="2"/>
                    <a:pt x="13" y="8"/>
                  </a:cubicBezTo>
                  <a:cubicBezTo>
                    <a:pt x="17" y="13"/>
                    <a:pt x="15" y="21"/>
                    <a:pt x="15" y="21"/>
                  </a:cubicBezTo>
                </a:path>
              </a:pathLst>
            </a:custGeom>
            <a:solidFill>
              <a:srgbClr val="31C37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4">
              <a:extLst>
                <a:ext uri="{FF2B5EF4-FFF2-40B4-BE49-F238E27FC236}">
                  <a16:creationId xmlns:a16="http://schemas.microsoft.com/office/drawing/2014/main" id="{795701A4-93B9-8167-11A6-BEFE7B7306DD}"/>
                </a:ext>
              </a:extLst>
            </p:cNvPr>
            <p:cNvSpPr>
              <a:spLocks/>
            </p:cNvSpPr>
            <p:nvPr/>
          </p:nvSpPr>
          <p:spPr bwMode="auto">
            <a:xfrm>
              <a:off x="6117053" y="3695842"/>
              <a:ext cx="58858" cy="30978"/>
            </a:xfrm>
            <a:custGeom>
              <a:avLst/>
              <a:gdLst>
                <a:gd name="T0" fmla="*/ 33 w 33"/>
                <a:gd name="T1" fmla="*/ 7 h 17"/>
                <a:gd name="T2" fmla="*/ 18 w 33"/>
                <a:gd name="T3" fmla="*/ 16 h 17"/>
                <a:gd name="T4" fmla="*/ 0 w 33"/>
                <a:gd name="T5" fmla="*/ 11 h 17"/>
                <a:gd name="T6" fmla="*/ 15 w 33"/>
                <a:gd name="T7" fmla="*/ 2 h 17"/>
                <a:gd name="T8" fmla="*/ 33 w 33"/>
                <a:gd name="T9" fmla="*/ 7 h 17"/>
              </a:gdLst>
              <a:ahLst/>
              <a:cxnLst>
                <a:cxn ang="0">
                  <a:pos x="T0" y="T1"/>
                </a:cxn>
                <a:cxn ang="0">
                  <a:pos x="T2" y="T3"/>
                </a:cxn>
                <a:cxn ang="0">
                  <a:pos x="T4" y="T5"/>
                </a:cxn>
                <a:cxn ang="0">
                  <a:pos x="T6" y="T7"/>
                </a:cxn>
                <a:cxn ang="0">
                  <a:pos x="T8" y="T9"/>
                </a:cxn>
              </a:cxnLst>
              <a:rect l="0" t="0" r="r" b="b"/>
              <a:pathLst>
                <a:path w="33" h="17">
                  <a:moveTo>
                    <a:pt x="33" y="7"/>
                  </a:moveTo>
                  <a:cubicBezTo>
                    <a:pt x="33" y="7"/>
                    <a:pt x="27" y="15"/>
                    <a:pt x="18" y="16"/>
                  </a:cubicBezTo>
                  <a:cubicBezTo>
                    <a:pt x="8" y="17"/>
                    <a:pt x="0" y="11"/>
                    <a:pt x="0" y="11"/>
                  </a:cubicBezTo>
                  <a:cubicBezTo>
                    <a:pt x="0" y="11"/>
                    <a:pt x="6" y="3"/>
                    <a:pt x="15" y="2"/>
                  </a:cubicBezTo>
                  <a:cubicBezTo>
                    <a:pt x="25" y="0"/>
                    <a:pt x="33" y="7"/>
                    <a:pt x="33" y="7"/>
                  </a:cubicBezTo>
                </a:path>
              </a:pathLst>
            </a:custGeom>
            <a:solidFill>
              <a:srgbClr val="31C37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45">
              <a:extLst>
                <a:ext uri="{FF2B5EF4-FFF2-40B4-BE49-F238E27FC236}">
                  <a16:creationId xmlns:a16="http://schemas.microsoft.com/office/drawing/2014/main" id="{08979828-DCCC-D2A1-1A7F-6305E9ADC0D7}"/>
                </a:ext>
              </a:extLst>
            </p:cNvPr>
            <p:cNvSpPr>
              <a:spLocks/>
            </p:cNvSpPr>
            <p:nvPr/>
          </p:nvSpPr>
          <p:spPr bwMode="auto">
            <a:xfrm>
              <a:off x="6101564" y="3678803"/>
              <a:ext cx="30978" cy="35625"/>
            </a:xfrm>
            <a:custGeom>
              <a:avLst/>
              <a:gdLst>
                <a:gd name="T0" fmla="*/ 15 w 17"/>
                <a:gd name="T1" fmla="*/ 0 h 20"/>
                <a:gd name="T2" fmla="*/ 13 w 17"/>
                <a:gd name="T3" fmla="*/ 13 h 20"/>
                <a:gd name="T4" fmla="*/ 1 w 17"/>
                <a:gd name="T5" fmla="*/ 20 h 20"/>
                <a:gd name="T6" fmla="*/ 4 w 17"/>
                <a:gd name="T7" fmla="*/ 7 h 20"/>
                <a:gd name="T8" fmla="*/ 15 w 17"/>
                <a:gd name="T9" fmla="*/ 0 h 20"/>
              </a:gdLst>
              <a:ahLst/>
              <a:cxnLst>
                <a:cxn ang="0">
                  <a:pos x="T0" y="T1"/>
                </a:cxn>
                <a:cxn ang="0">
                  <a:pos x="T2" y="T3"/>
                </a:cxn>
                <a:cxn ang="0">
                  <a:pos x="T4" y="T5"/>
                </a:cxn>
                <a:cxn ang="0">
                  <a:pos x="T6" y="T7"/>
                </a:cxn>
                <a:cxn ang="0">
                  <a:pos x="T8" y="T9"/>
                </a:cxn>
              </a:cxnLst>
              <a:rect l="0" t="0" r="r" b="b"/>
              <a:pathLst>
                <a:path w="17" h="20">
                  <a:moveTo>
                    <a:pt x="15" y="0"/>
                  </a:moveTo>
                  <a:cubicBezTo>
                    <a:pt x="15" y="0"/>
                    <a:pt x="17" y="7"/>
                    <a:pt x="13" y="13"/>
                  </a:cubicBezTo>
                  <a:cubicBezTo>
                    <a:pt x="9" y="18"/>
                    <a:pt x="1" y="20"/>
                    <a:pt x="1" y="20"/>
                  </a:cubicBezTo>
                  <a:cubicBezTo>
                    <a:pt x="1" y="20"/>
                    <a:pt x="0" y="12"/>
                    <a:pt x="4" y="7"/>
                  </a:cubicBezTo>
                  <a:cubicBezTo>
                    <a:pt x="7" y="1"/>
                    <a:pt x="15" y="0"/>
                    <a:pt x="15" y="0"/>
                  </a:cubicBezTo>
                </a:path>
              </a:pathLst>
            </a:custGeom>
            <a:solidFill>
              <a:srgbClr val="31C37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51">
              <a:extLst>
                <a:ext uri="{FF2B5EF4-FFF2-40B4-BE49-F238E27FC236}">
                  <a16:creationId xmlns:a16="http://schemas.microsoft.com/office/drawing/2014/main" id="{4AD75877-CEBE-71E7-3D8A-BAE78EDEC117}"/>
                </a:ext>
              </a:extLst>
            </p:cNvPr>
            <p:cNvSpPr>
              <a:spLocks/>
            </p:cNvSpPr>
            <p:nvPr/>
          </p:nvSpPr>
          <p:spPr bwMode="auto">
            <a:xfrm>
              <a:off x="5429342" y="2281697"/>
              <a:ext cx="326818" cy="1675908"/>
            </a:xfrm>
            <a:custGeom>
              <a:avLst/>
              <a:gdLst>
                <a:gd name="T0" fmla="*/ 0 w 211"/>
                <a:gd name="T1" fmla="*/ 0 h 1082"/>
                <a:gd name="T2" fmla="*/ 0 w 211"/>
                <a:gd name="T3" fmla="*/ 1082 h 1082"/>
                <a:gd name="T4" fmla="*/ 211 w 211"/>
                <a:gd name="T5" fmla="*/ 521 h 1082"/>
                <a:gd name="T6" fmla="*/ 0 w 211"/>
                <a:gd name="T7" fmla="*/ 0 h 1082"/>
              </a:gdLst>
              <a:ahLst/>
              <a:cxnLst>
                <a:cxn ang="0">
                  <a:pos x="T0" y="T1"/>
                </a:cxn>
                <a:cxn ang="0">
                  <a:pos x="T2" y="T3"/>
                </a:cxn>
                <a:cxn ang="0">
                  <a:pos x="T4" y="T5"/>
                </a:cxn>
                <a:cxn ang="0">
                  <a:pos x="T6" y="T7"/>
                </a:cxn>
              </a:cxnLst>
              <a:rect l="0" t="0" r="r" b="b"/>
              <a:pathLst>
                <a:path w="211" h="1082">
                  <a:moveTo>
                    <a:pt x="0" y="0"/>
                  </a:moveTo>
                  <a:lnTo>
                    <a:pt x="0" y="1082"/>
                  </a:lnTo>
                  <a:lnTo>
                    <a:pt x="211" y="521"/>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53">
              <a:extLst>
                <a:ext uri="{FF2B5EF4-FFF2-40B4-BE49-F238E27FC236}">
                  <a16:creationId xmlns:a16="http://schemas.microsoft.com/office/drawing/2014/main" id="{4BBD85BF-289C-C1CF-8E50-B80F1A1BB1BF}"/>
                </a:ext>
              </a:extLst>
            </p:cNvPr>
            <p:cNvSpPr>
              <a:spLocks/>
            </p:cNvSpPr>
            <p:nvPr/>
          </p:nvSpPr>
          <p:spPr bwMode="auto">
            <a:xfrm>
              <a:off x="4146854" y="2439685"/>
              <a:ext cx="1442025" cy="1931477"/>
            </a:xfrm>
            <a:custGeom>
              <a:avLst/>
              <a:gdLst>
                <a:gd name="T0" fmla="*/ 0 w 931"/>
                <a:gd name="T1" fmla="*/ 1139 h 1247"/>
                <a:gd name="T2" fmla="*/ 431 w 931"/>
                <a:gd name="T3" fmla="*/ 0 h 1247"/>
                <a:gd name="T4" fmla="*/ 931 w 931"/>
                <a:gd name="T5" fmla="*/ 1247 h 1247"/>
                <a:gd name="T6" fmla="*/ 0 w 931"/>
                <a:gd name="T7" fmla="*/ 1139 h 1247"/>
              </a:gdLst>
              <a:ahLst/>
              <a:cxnLst>
                <a:cxn ang="0">
                  <a:pos x="T0" y="T1"/>
                </a:cxn>
                <a:cxn ang="0">
                  <a:pos x="T2" y="T3"/>
                </a:cxn>
                <a:cxn ang="0">
                  <a:pos x="T4" y="T5"/>
                </a:cxn>
                <a:cxn ang="0">
                  <a:pos x="T6" y="T7"/>
                </a:cxn>
              </a:cxnLst>
              <a:rect l="0" t="0" r="r" b="b"/>
              <a:pathLst>
                <a:path w="931" h="1247">
                  <a:moveTo>
                    <a:pt x="0" y="1139"/>
                  </a:moveTo>
                  <a:lnTo>
                    <a:pt x="431" y="0"/>
                  </a:lnTo>
                  <a:lnTo>
                    <a:pt x="931" y="1247"/>
                  </a:lnTo>
                  <a:lnTo>
                    <a:pt x="0" y="1139"/>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55">
              <a:extLst>
                <a:ext uri="{FF2B5EF4-FFF2-40B4-BE49-F238E27FC236}">
                  <a16:creationId xmlns:a16="http://schemas.microsoft.com/office/drawing/2014/main" id="{188EB825-C01D-C7DC-DA52-3741A24994C1}"/>
                </a:ext>
              </a:extLst>
            </p:cNvPr>
            <p:cNvSpPr>
              <a:spLocks/>
            </p:cNvSpPr>
            <p:nvPr/>
          </p:nvSpPr>
          <p:spPr bwMode="auto">
            <a:xfrm>
              <a:off x="4828370" y="2476858"/>
              <a:ext cx="597875" cy="1860227"/>
            </a:xfrm>
            <a:custGeom>
              <a:avLst/>
              <a:gdLst>
                <a:gd name="T0" fmla="*/ 0 w 386"/>
                <a:gd name="T1" fmla="*/ 0 h 1201"/>
                <a:gd name="T2" fmla="*/ 0 w 386"/>
                <a:gd name="T3" fmla="*/ 1167 h 1201"/>
                <a:gd name="T4" fmla="*/ 295 w 386"/>
                <a:gd name="T5" fmla="*/ 1201 h 1201"/>
                <a:gd name="T6" fmla="*/ 386 w 386"/>
                <a:gd name="T7" fmla="*/ 961 h 1201"/>
                <a:gd name="T8" fmla="*/ 0 w 386"/>
                <a:gd name="T9" fmla="*/ 0 h 1201"/>
              </a:gdLst>
              <a:ahLst/>
              <a:cxnLst>
                <a:cxn ang="0">
                  <a:pos x="T0" y="T1"/>
                </a:cxn>
                <a:cxn ang="0">
                  <a:pos x="T2" y="T3"/>
                </a:cxn>
                <a:cxn ang="0">
                  <a:pos x="T4" y="T5"/>
                </a:cxn>
                <a:cxn ang="0">
                  <a:pos x="T6" y="T7"/>
                </a:cxn>
                <a:cxn ang="0">
                  <a:pos x="T8" y="T9"/>
                </a:cxn>
              </a:cxnLst>
              <a:rect l="0" t="0" r="r" b="b"/>
              <a:pathLst>
                <a:path w="386" h="1201">
                  <a:moveTo>
                    <a:pt x="0" y="0"/>
                  </a:moveTo>
                  <a:lnTo>
                    <a:pt x="0" y="1167"/>
                  </a:lnTo>
                  <a:lnTo>
                    <a:pt x="295" y="1201"/>
                  </a:lnTo>
                  <a:lnTo>
                    <a:pt x="386" y="961"/>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57">
              <a:extLst>
                <a:ext uri="{FF2B5EF4-FFF2-40B4-BE49-F238E27FC236}">
                  <a16:creationId xmlns:a16="http://schemas.microsoft.com/office/drawing/2014/main" id="{741EACF0-BDC1-41FD-6F5F-FD33D8851EFD}"/>
                </a:ext>
              </a:extLst>
            </p:cNvPr>
            <p:cNvSpPr>
              <a:spLocks/>
            </p:cNvSpPr>
            <p:nvPr/>
          </p:nvSpPr>
          <p:spPr bwMode="auto">
            <a:xfrm>
              <a:off x="5201655" y="2794382"/>
              <a:ext cx="1397106" cy="1894303"/>
            </a:xfrm>
            <a:custGeom>
              <a:avLst/>
              <a:gdLst>
                <a:gd name="T0" fmla="*/ 0 w 902"/>
                <a:gd name="T1" fmla="*/ 1139 h 1223"/>
                <a:gd name="T2" fmla="*/ 431 w 902"/>
                <a:gd name="T3" fmla="*/ 0 h 1223"/>
                <a:gd name="T4" fmla="*/ 902 w 902"/>
                <a:gd name="T5" fmla="*/ 1223 h 1223"/>
                <a:gd name="T6" fmla="*/ 0 w 902"/>
                <a:gd name="T7" fmla="*/ 1139 h 1223"/>
              </a:gdLst>
              <a:ahLst/>
              <a:cxnLst>
                <a:cxn ang="0">
                  <a:pos x="T0" y="T1"/>
                </a:cxn>
                <a:cxn ang="0">
                  <a:pos x="T2" y="T3"/>
                </a:cxn>
                <a:cxn ang="0">
                  <a:pos x="T4" y="T5"/>
                </a:cxn>
                <a:cxn ang="0">
                  <a:pos x="T6" y="T7"/>
                </a:cxn>
              </a:cxnLst>
              <a:rect l="0" t="0" r="r" b="b"/>
              <a:pathLst>
                <a:path w="902" h="1223">
                  <a:moveTo>
                    <a:pt x="0" y="1139"/>
                  </a:moveTo>
                  <a:lnTo>
                    <a:pt x="431" y="0"/>
                  </a:lnTo>
                  <a:lnTo>
                    <a:pt x="902" y="1223"/>
                  </a:lnTo>
                  <a:lnTo>
                    <a:pt x="0" y="1139"/>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58">
              <a:extLst>
                <a:ext uri="{FF2B5EF4-FFF2-40B4-BE49-F238E27FC236}">
                  <a16:creationId xmlns:a16="http://schemas.microsoft.com/office/drawing/2014/main" id="{EC8069B9-6B97-535B-3A76-3939776E6842}"/>
                </a:ext>
              </a:extLst>
            </p:cNvPr>
            <p:cNvSpPr>
              <a:spLocks noEditPoints="1"/>
            </p:cNvSpPr>
            <p:nvPr/>
          </p:nvSpPr>
          <p:spPr bwMode="auto">
            <a:xfrm>
              <a:off x="5875425" y="2811420"/>
              <a:ext cx="723336" cy="1877265"/>
            </a:xfrm>
            <a:custGeom>
              <a:avLst/>
              <a:gdLst>
                <a:gd name="T0" fmla="*/ 271 w 399"/>
                <a:gd name="T1" fmla="*/ 705 h 1038"/>
                <a:gd name="T2" fmla="*/ 271 w 399"/>
                <a:gd name="T3" fmla="*/ 705 h 1038"/>
                <a:gd name="T4" fmla="*/ 399 w 399"/>
                <a:gd name="T5" fmla="*/ 1038 h 1038"/>
                <a:gd name="T6" fmla="*/ 271 w 399"/>
                <a:gd name="T7" fmla="*/ 705 h 1038"/>
                <a:gd name="T8" fmla="*/ 155 w 399"/>
                <a:gd name="T9" fmla="*/ 404 h 1038"/>
                <a:gd name="T10" fmla="*/ 155 w 399"/>
                <a:gd name="T11" fmla="*/ 404 h 1038"/>
                <a:gd name="T12" fmla="*/ 246 w 399"/>
                <a:gd name="T13" fmla="*/ 640 h 1038"/>
                <a:gd name="T14" fmla="*/ 246 w 399"/>
                <a:gd name="T15" fmla="*/ 640 h 1038"/>
                <a:gd name="T16" fmla="*/ 155 w 399"/>
                <a:gd name="T17" fmla="*/ 404 h 1038"/>
                <a:gd name="T18" fmla="*/ 128 w 399"/>
                <a:gd name="T19" fmla="*/ 333 h 1038"/>
                <a:gd name="T20" fmla="*/ 128 w 399"/>
                <a:gd name="T21" fmla="*/ 333 h 1038"/>
                <a:gd name="T22" fmla="*/ 146 w 399"/>
                <a:gd name="T23" fmla="*/ 381 h 1038"/>
                <a:gd name="T24" fmla="*/ 146 w 399"/>
                <a:gd name="T25" fmla="*/ 381 h 1038"/>
                <a:gd name="T26" fmla="*/ 128 w 399"/>
                <a:gd name="T27" fmla="*/ 333 h 1038"/>
                <a:gd name="T28" fmla="*/ 93 w 399"/>
                <a:gd name="T29" fmla="*/ 243 h 1038"/>
                <a:gd name="T30" fmla="*/ 93 w 399"/>
                <a:gd name="T31" fmla="*/ 243 h 1038"/>
                <a:gd name="T32" fmla="*/ 119 w 399"/>
                <a:gd name="T33" fmla="*/ 309 h 1038"/>
                <a:gd name="T34" fmla="*/ 119 w 399"/>
                <a:gd name="T35" fmla="*/ 309 h 1038"/>
                <a:gd name="T36" fmla="*/ 93 w 399"/>
                <a:gd name="T37" fmla="*/ 243 h 1038"/>
                <a:gd name="T38" fmla="*/ 86 w 399"/>
                <a:gd name="T39" fmla="*/ 224 h 1038"/>
                <a:gd name="T40" fmla="*/ 86 w 399"/>
                <a:gd name="T41" fmla="*/ 225 h 1038"/>
                <a:gd name="T42" fmla="*/ 92 w 399"/>
                <a:gd name="T43" fmla="*/ 240 h 1038"/>
                <a:gd name="T44" fmla="*/ 92 w 399"/>
                <a:gd name="T45" fmla="*/ 240 h 1038"/>
                <a:gd name="T46" fmla="*/ 86 w 399"/>
                <a:gd name="T47" fmla="*/ 224 h 1038"/>
                <a:gd name="T48" fmla="*/ 67 w 399"/>
                <a:gd name="T49" fmla="*/ 175 h 1038"/>
                <a:gd name="T50" fmla="*/ 67 w 399"/>
                <a:gd name="T51" fmla="*/ 175 h 1038"/>
                <a:gd name="T52" fmla="*/ 84 w 399"/>
                <a:gd name="T53" fmla="*/ 219 h 1038"/>
                <a:gd name="T54" fmla="*/ 84 w 399"/>
                <a:gd name="T55" fmla="*/ 219 h 1038"/>
                <a:gd name="T56" fmla="*/ 67 w 399"/>
                <a:gd name="T57" fmla="*/ 175 h 1038"/>
                <a:gd name="T58" fmla="*/ 35 w 399"/>
                <a:gd name="T59" fmla="*/ 91 h 1038"/>
                <a:gd name="T60" fmla="*/ 35 w 399"/>
                <a:gd name="T61" fmla="*/ 91 h 1038"/>
                <a:gd name="T62" fmla="*/ 61 w 399"/>
                <a:gd name="T63" fmla="*/ 158 h 1038"/>
                <a:gd name="T64" fmla="*/ 61 w 399"/>
                <a:gd name="T65" fmla="*/ 158 h 1038"/>
                <a:gd name="T66" fmla="*/ 35 w 399"/>
                <a:gd name="T67" fmla="*/ 91 h 1038"/>
                <a:gd name="T68" fmla="*/ 25 w 399"/>
                <a:gd name="T69" fmla="*/ 65 h 1038"/>
                <a:gd name="T70" fmla="*/ 25 w 399"/>
                <a:gd name="T71" fmla="*/ 65 h 1038"/>
                <a:gd name="T72" fmla="*/ 33 w 399"/>
                <a:gd name="T73" fmla="*/ 86 h 1038"/>
                <a:gd name="T74" fmla="*/ 33 w 399"/>
                <a:gd name="T75" fmla="*/ 86 h 1038"/>
                <a:gd name="T76" fmla="*/ 25 w 399"/>
                <a:gd name="T77" fmla="*/ 65 h 1038"/>
                <a:gd name="T78" fmla="*/ 0 w 399"/>
                <a:gd name="T79" fmla="*/ 0 h 1038"/>
                <a:gd name="T80" fmla="*/ 0 w 399"/>
                <a:gd name="T81" fmla="*/ 1 h 1038"/>
                <a:gd name="T82" fmla="*/ 24 w 399"/>
                <a:gd name="T83" fmla="*/ 63 h 1038"/>
                <a:gd name="T84" fmla="*/ 24 w 399"/>
                <a:gd name="T85" fmla="*/ 63 h 1038"/>
                <a:gd name="T86" fmla="*/ 0 w 399"/>
                <a:gd name="T87" fmla="*/ 0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9" h="1038">
                  <a:moveTo>
                    <a:pt x="271" y="705"/>
                  </a:moveTo>
                  <a:cubicBezTo>
                    <a:pt x="271" y="705"/>
                    <a:pt x="271" y="705"/>
                    <a:pt x="271" y="705"/>
                  </a:cubicBezTo>
                  <a:cubicBezTo>
                    <a:pt x="399" y="1038"/>
                    <a:pt x="399" y="1038"/>
                    <a:pt x="399" y="1038"/>
                  </a:cubicBezTo>
                  <a:cubicBezTo>
                    <a:pt x="271" y="705"/>
                    <a:pt x="271" y="705"/>
                    <a:pt x="271" y="705"/>
                  </a:cubicBezTo>
                  <a:moveTo>
                    <a:pt x="155" y="404"/>
                  </a:moveTo>
                  <a:cubicBezTo>
                    <a:pt x="155" y="404"/>
                    <a:pt x="155" y="404"/>
                    <a:pt x="155" y="404"/>
                  </a:cubicBezTo>
                  <a:cubicBezTo>
                    <a:pt x="246" y="640"/>
                    <a:pt x="246" y="640"/>
                    <a:pt x="246" y="640"/>
                  </a:cubicBezTo>
                  <a:cubicBezTo>
                    <a:pt x="246" y="640"/>
                    <a:pt x="246" y="640"/>
                    <a:pt x="246" y="640"/>
                  </a:cubicBezTo>
                  <a:cubicBezTo>
                    <a:pt x="155" y="404"/>
                    <a:pt x="155" y="404"/>
                    <a:pt x="155" y="404"/>
                  </a:cubicBezTo>
                  <a:moveTo>
                    <a:pt x="128" y="333"/>
                  </a:moveTo>
                  <a:cubicBezTo>
                    <a:pt x="128" y="333"/>
                    <a:pt x="128" y="333"/>
                    <a:pt x="128" y="333"/>
                  </a:cubicBezTo>
                  <a:cubicBezTo>
                    <a:pt x="146" y="381"/>
                    <a:pt x="146" y="381"/>
                    <a:pt x="146" y="381"/>
                  </a:cubicBezTo>
                  <a:cubicBezTo>
                    <a:pt x="146" y="381"/>
                    <a:pt x="146" y="381"/>
                    <a:pt x="146" y="381"/>
                  </a:cubicBezTo>
                  <a:cubicBezTo>
                    <a:pt x="128" y="333"/>
                    <a:pt x="128" y="333"/>
                    <a:pt x="128" y="333"/>
                  </a:cubicBezTo>
                  <a:moveTo>
                    <a:pt x="93" y="243"/>
                  </a:moveTo>
                  <a:cubicBezTo>
                    <a:pt x="93" y="243"/>
                    <a:pt x="93" y="243"/>
                    <a:pt x="93" y="243"/>
                  </a:cubicBezTo>
                  <a:cubicBezTo>
                    <a:pt x="119" y="309"/>
                    <a:pt x="119" y="309"/>
                    <a:pt x="119" y="309"/>
                  </a:cubicBezTo>
                  <a:cubicBezTo>
                    <a:pt x="119" y="309"/>
                    <a:pt x="119" y="309"/>
                    <a:pt x="119" y="309"/>
                  </a:cubicBezTo>
                  <a:cubicBezTo>
                    <a:pt x="93" y="243"/>
                    <a:pt x="93" y="243"/>
                    <a:pt x="93" y="243"/>
                  </a:cubicBezTo>
                  <a:moveTo>
                    <a:pt x="86" y="224"/>
                  </a:moveTo>
                  <a:cubicBezTo>
                    <a:pt x="86" y="225"/>
                    <a:pt x="86" y="225"/>
                    <a:pt x="86" y="225"/>
                  </a:cubicBezTo>
                  <a:cubicBezTo>
                    <a:pt x="92" y="240"/>
                    <a:pt x="92" y="240"/>
                    <a:pt x="92" y="240"/>
                  </a:cubicBezTo>
                  <a:cubicBezTo>
                    <a:pt x="92" y="240"/>
                    <a:pt x="92" y="240"/>
                    <a:pt x="92" y="240"/>
                  </a:cubicBezTo>
                  <a:cubicBezTo>
                    <a:pt x="86" y="224"/>
                    <a:pt x="86" y="224"/>
                    <a:pt x="86" y="224"/>
                  </a:cubicBezTo>
                  <a:moveTo>
                    <a:pt x="67" y="175"/>
                  </a:moveTo>
                  <a:cubicBezTo>
                    <a:pt x="67" y="175"/>
                    <a:pt x="67" y="175"/>
                    <a:pt x="67" y="175"/>
                  </a:cubicBezTo>
                  <a:cubicBezTo>
                    <a:pt x="84" y="219"/>
                    <a:pt x="84" y="219"/>
                    <a:pt x="84" y="219"/>
                  </a:cubicBezTo>
                  <a:cubicBezTo>
                    <a:pt x="84" y="219"/>
                    <a:pt x="84" y="219"/>
                    <a:pt x="84" y="219"/>
                  </a:cubicBezTo>
                  <a:cubicBezTo>
                    <a:pt x="67" y="175"/>
                    <a:pt x="67" y="175"/>
                    <a:pt x="67" y="175"/>
                  </a:cubicBezTo>
                  <a:moveTo>
                    <a:pt x="35" y="91"/>
                  </a:moveTo>
                  <a:cubicBezTo>
                    <a:pt x="35" y="91"/>
                    <a:pt x="35" y="91"/>
                    <a:pt x="35" y="91"/>
                  </a:cubicBezTo>
                  <a:cubicBezTo>
                    <a:pt x="61" y="158"/>
                    <a:pt x="61" y="158"/>
                    <a:pt x="61" y="158"/>
                  </a:cubicBezTo>
                  <a:cubicBezTo>
                    <a:pt x="61" y="158"/>
                    <a:pt x="61" y="158"/>
                    <a:pt x="61" y="158"/>
                  </a:cubicBezTo>
                  <a:cubicBezTo>
                    <a:pt x="35" y="91"/>
                    <a:pt x="35" y="91"/>
                    <a:pt x="35" y="91"/>
                  </a:cubicBezTo>
                  <a:moveTo>
                    <a:pt x="25" y="65"/>
                  </a:moveTo>
                  <a:cubicBezTo>
                    <a:pt x="25" y="65"/>
                    <a:pt x="25" y="65"/>
                    <a:pt x="25" y="65"/>
                  </a:cubicBezTo>
                  <a:cubicBezTo>
                    <a:pt x="33" y="86"/>
                    <a:pt x="33" y="86"/>
                    <a:pt x="33" y="86"/>
                  </a:cubicBezTo>
                  <a:cubicBezTo>
                    <a:pt x="33" y="86"/>
                    <a:pt x="33" y="86"/>
                    <a:pt x="33" y="86"/>
                  </a:cubicBezTo>
                  <a:cubicBezTo>
                    <a:pt x="25" y="65"/>
                    <a:pt x="25" y="65"/>
                    <a:pt x="25" y="65"/>
                  </a:cubicBezTo>
                  <a:moveTo>
                    <a:pt x="0" y="0"/>
                  </a:moveTo>
                  <a:cubicBezTo>
                    <a:pt x="0" y="1"/>
                    <a:pt x="0" y="1"/>
                    <a:pt x="0" y="1"/>
                  </a:cubicBezTo>
                  <a:cubicBezTo>
                    <a:pt x="24" y="63"/>
                    <a:pt x="24" y="63"/>
                    <a:pt x="24" y="63"/>
                  </a:cubicBezTo>
                  <a:cubicBezTo>
                    <a:pt x="24" y="63"/>
                    <a:pt x="24" y="63"/>
                    <a:pt x="24" y="63"/>
                  </a:cubicBezTo>
                  <a:cubicBezTo>
                    <a:pt x="0" y="0"/>
                    <a:pt x="0" y="0"/>
                    <a:pt x="0" y="0"/>
                  </a:cubicBezTo>
                </a:path>
              </a:pathLst>
            </a:custGeom>
            <a:solidFill>
              <a:srgbClr val="ECFAD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59">
              <a:extLst>
                <a:ext uri="{FF2B5EF4-FFF2-40B4-BE49-F238E27FC236}">
                  <a16:creationId xmlns:a16="http://schemas.microsoft.com/office/drawing/2014/main" id="{58F82271-8F0E-1C66-3CD9-F788E769EE49}"/>
                </a:ext>
              </a:extLst>
            </p:cNvPr>
            <p:cNvSpPr>
              <a:spLocks/>
            </p:cNvSpPr>
            <p:nvPr/>
          </p:nvSpPr>
          <p:spPr bwMode="auto">
            <a:xfrm>
              <a:off x="6321508" y="3969996"/>
              <a:ext cx="44919" cy="117716"/>
            </a:xfrm>
            <a:custGeom>
              <a:avLst/>
              <a:gdLst>
                <a:gd name="T0" fmla="*/ 0 w 25"/>
                <a:gd name="T1" fmla="*/ 0 h 65"/>
                <a:gd name="T2" fmla="*/ 25 w 25"/>
                <a:gd name="T3" fmla="*/ 65 h 65"/>
                <a:gd name="T4" fmla="*/ 25 w 25"/>
                <a:gd name="T5" fmla="*/ 65 h 65"/>
                <a:gd name="T6" fmla="*/ 0 w 25"/>
                <a:gd name="T7" fmla="*/ 0 h 65"/>
                <a:gd name="T8" fmla="*/ 0 w 25"/>
                <a:gd name="T9" fmla="*/ 0 h 65"/>
              </a:gdLst>
              <a:ahLst/>
              <a:cxnLst>
                <a:cxn ang="0">
                  <a:pos x="T0" y="T1"/>
                </a:cxn>
                <a:cxn ang="0">
                  <a:pos x="T2" y="T3"/>
                </a:cxn>
                <a:cxn ang="0">
                  <a:pos x="T4" y="T5"/>
                </a:cxn>
                <a:cxn ang="0">
                  <a:pos x="T6" y="T7"/>
                </a:cxn>
                <a:cxn ang="0">
                  <a:pos x="T8" y="T9"/>
                </a:cxn>
              </a:cxnLst>
              <a:rect l="0" t="0" r="r" b="b"/>
              <a:pathLst>
                <a:path w="25" h="65">
                  <a:moveTo>
                    <a:pt x="0" y="0"/>
                  </a:moveTo>
                  <a:cubicBezTo>
                    <a:pt x="25" y="65"/>
                    <a:pt x="25" y="65"/>
                    <a:pt x="25" y="65"/>
                  </a:cubicBezTo>
                  <a:cubicBezTo>
                    <a:pt x="25" y="65"/>
                    <a:pt x="25" y="65"/>
                    <a:pt x="25" y="65"/>
                  </a:cubicBezTo>
                  <a:cubicBezTo>
                    <a:pt x="0" y="0"/>
                    <a:pt x="0" y="0"/>
                    <a:pt x="0" y="0"/>
                  </a:cubicBezTo>
                  <a:cubicBezTo>
                    <a:pt x="0" y="0"/>
                    <a:pt x="0" y="0"/>
                    <a:pt x="0" y="0"/>
                  </a:cubicBezTo>
                </a:path>
              </a:pathLst>
            </a:custGeom>
            <a:solidFill>
              <a:srgbClr val="A8E8B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60">
              <a:extLst>
                <a:ext uri="{FF2B5EF4-FFF2-40B4-BE49-F238E27FC236}">
                  <a16:creationId xmlns:a16="http://schemas.microsoft.com/office/drawing/2014/main" id="{60600D2E-F3D4-1722-EFEA-534AAA66F015}"/>
                </a:ext>
              </a:extLst>
            </p:cNvPr>
            <p:cNvSpPr>
              <a:spLocks noEditPoints="1"/>
            </p:cNvSpPr>
            <p:nvPr/>
          </p:nvSpPr>
          <p:spPr bwMode="auto">
            <a:xfrm>
              <a:off x="5920343" y="2926039"/>
              <a:ext cx="236982" cy="616462"/>
            </a:xfrm>
            <a:custGeom>
              <a:avLst/>
              <a:gdLst>
                <a:gd name="T0" fmla="*/ 122 w 131"/>
                <a:gd name="T1" fmla="*/ 318 h 341"/>
                <a:gd name="T2" fmla="*/ 122 w 131"/>
                <a:gd name="T3" fmla="*/ 318 h 341"/>
                <a:gd name="T4" fmla="*/ 131 w 131"/>
                <a:gd name="T5" fmla="*/ 341 h 341"/>
                <a:gd name="T6" fmla="*/ 131 w 131"/>
                <a:gd name="T7" fmla="*/ 341 h 341"/>
                <a:gd name="T8" fmla="*/ 122 w 131"/>
                <a:gd name="T9" fmla="*/ 318 h 341"/>
                <a:gd name="T10" fmla="*/ 95 w 131"/>
                <a:gd name="T11" fmla="*/ 246 h 341"/>
                <a:gd name="T12" fmla="*/ 95 w 131"/>
                <a:gd name="T13" fmla="*/ 246 h 341"/>
                <a:gd name="T14" fmla="*/ 104 w 131"/>
                <a:gd name="T15" fmla="*/ 270 h 341"/>
                <a:gd name="T16" fmla="*/ 104 w 131"/>
                <a:gd name="T17" fmla="*/ 270 h 341"/>
                <a:gd name="T18" fmla="*/ 95 w 131"/>
                <a:gd name="T19" fmla="*/ 246 h 341"/>
                <a:gd name="T20" fmla="*/ 68 w 131"/>
                <a:gd name="T21" fmla="*/ 177 h 341"/>
                <a:gd name="T22" fmla="*/ 68 w 131"/>
                <a:gd name="T23" fmla="*/ 177 h 341"/>
                <a:gd name="T24" fmla="*/ 69 w 131"/>
                <a:gd name="T25" fmla="*/ 180 h 341"/>
                <a:gd name="T26" fmla="*/ 69 w 131"/>
                <a:gd name="T27" fmla="*/ 180 h 341"/>
                <a:gd name="T28" fmla="*/ 68 w 131"/>
                <a:gd name="T29" fmla="*/ 177 h 341"/>
                <a:gd name="T30" fmla="*/ 60 w 131"/>
                <a:gd name="T31" fmla="*/ 156 h 341"/>
                <a:gd name="T32" fmla="*/ 60 w 131"/>
                <a:gd name="T33" fmla="*/ 156 h 341"/>
                <a:gd name="T34" fmla="*/ 62 w 131"/>
                <a:gd name="T35" fmla="*/ 162 h 341"/>
                <a:gd name="T36" fmla="*/ 62 w 131"/>
                <a:gd name="T37" fmla="*/ 161 h 341"/>
                <a:gd name="T38" fmla="*/ 60 w 131"/>
                <a:gd name="T39" fmla="*/ 156 h 341"/>
                <a:gd name="T40" fmla="*/ 37 w 131"/>
                <a:gd name="T41" fmla="*/ 95 h 341"/>
                <a:gd name="T42" fmla="*/ 37 w 131"/>
                <a:gd name="T43" fmla="*/ 95 h 341"/>
                <a:gd name="T44" fmla="*/ 43 w 131"/>
                <a:gd name="T45" fmla="*/ 112 h 341"/>
                <a:gd name="T46" fmla="*/ 43 w 131"/>
                <a:gd name="T47" fmla="*/ 112 h 341"/>
                <a:gd name="T48" fmla="*/ 37 w 131"/>
                <a:gd name="T49" fmla="*/ 95 h 341"/>
                <a:gd name="T50" fmla="*/ 9 w 131"/>
                <a:gd name="T51" fmla="*/ 23 h 341"/>
                <a:gd name="T52" fmla="*/ 9 w 131"/>
                <a:gd name="T53" fmla="*/ 23 h 341"/>
                <a:gd name="T54" fmla="*/ 11 w 131"/>
                <a:gd name="T55" fmla="*/ 28 h 341"/>
                <a:gd name="T56" fmla="*/ 11 w 131"/>
                <a:gd name="T57" fmla="*/ 28 h 341"/>
                <a:gd name="T58" fmla="*/ 9 w 131"/>
                <a:gd name="T59" fmla="*/ 23 h 341"/>
                <a:gd name="T60" fmla="*/ 0 w 131"/>
                <a:gd name="T61" fmla="*/ 0 h 341"/>
                <a:gd name="T62" fmla="*/ 0 w 131"/>
                <a:gd name="T63" fmla="*/ 0 h 341"/>
                <a:gd name="T64" fmla="*/ 1 w 131"/>
                <a:gd name="T65" fmla="*/ 2 h 341"/>
                <a:gd name="T66" fmla="*/ 1 w 131"/>
                <a:gd name="T67" fmla="*/ 2 h 341"/>
                <a:gd name="T68" fmla="*/ 0 w 131"/>
                <a:gd name="T69" fmla="*/ 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1" h="341">
                  <a:moveTo>
                    <a:pt x="122" y="318"/>
                  </a:moveTo>
                  <a:cubicBezTo>
                    <a:pt x="122" y="318"/>
                    <a:pt x="122" y="318"/>
                    <a:pt x="122" y="318"/>
                  </a:cubicBezTo>
                  <a:cubicBezTo>
                    <a:pt x="131" y="341"/>
                    <a:pt x="131" y="341"/>
                    <a:pt x="131" y="341"/>
                  </a:cubicBezTo>
                  <a:cubicBezTo>
                    <a:pt x="131" y="341"/>
                    <a:pt x="131" y="341"/>
                    <a:pt x="131" y="341"/>
                  </a:cubicBezTo>
                  <a:cubicBezTo>
                    <a:pt x="122" y="318"/>
                    <a:pt x="122" y="318"/>
                    <a:pt x="122" y="318"/>
                  </a:cubicBezTo>
                  <a:moveTo>
                    <a:pt x="95" y="246"/>
                  </a:moveTo>
                  <a:cubicBezTo>
                    <a:pt x="95" y="246"/>
                    <a:pt x="95" y="246"/>
                    <a:pt x="95" y="246"/>
                  </a:cubicBezTo>
                  <a:cubicBezTo>
                    <a:pt x="104" y="270"/>
                    <a:pt x="104" y="270"/>
                    <a:pt x="104" y="270"/>
                  </a:cubicBezTo>
                  <a:cubicBezTo>
                    <a:pt x="104" y="270"/>
                    <a:pt x="104" y="270"/>
                    <a:pt x="104" y="270"/>
                  </a:cubicBezTo>
                  <a:cubicBezTo>
                    <a:pt x="95" y="246"/>
                    <a:pt x="95" y="246"/>
                    <a:pt x="95" y="246"/>
                  </a:cubicBezTo>
                  <a:moveTo>
                    <a:pt x="68" y="177"/>
                  </a:moveTo>
                  <a:cubicBezTo>
                    <a:pt x="68" y="177"/>
                    <a:pt x="68" y="177"/>
                    <a:pt x="68" y="177"/>
                  </a:cubicBezTo>
                  <a:cubicBezTo>
                    <a:pt x="69" y="180"/>
                    <a:pt x="69" y="180"/>
                    <a:pt x="69" y="180"/>
                  </a:cubicBezTo>
                  <a:cubicBezTo>
                    <a:pt x="69" y="180"/>
                    <a:pt x="69" y="180"/>
                    <a:pt x="69" y="180"/>
                  </a:cubicBezTo>
                  <a:cubicBezTo>
                    <a:pt x="68" y="177"/>
                    <a:pt x="68" y="177"/>
                    <a:pt x="68" y="177"/>
                  </a:cubicBezTo>
                  <a:moveTo>
                    <a:pt x="60" y="156"/>
                  </a:moveTo>
                  <a:cubicBezTo>
                    <a:pt x="60" y="156"/>
                    <a:pt x="60" y="156"/>
                    <a:pt x="60" y="156"/>
                  </a:cubicBezTo>
                  <a:cubicBezTo>
                    <a:pt x="62" y="162"/>
                    <a:pt x="62" y="162"/>
                    <a:pt x="62" y="162"/>
                  </a:cubicBezTo>
                  <a:cubicBezTo>
                    <a:pt x="62" y="162"/>
                    <a:pt x="62" y="162"/>
                    <a:pt x="62" y="161"/>
                  </a:cubicBezTo>
                  <a:cubicBezTo>
                    <a:pt x="60" y="156"/>
                    <a:pt x="60" y="156"/>
                    <a:pt x="60" y="156"/>
                  </a:cubicBezTo>
                  <a:moveTo>
                    <a:pt x="37" y="95"/>
                  </a:moveTo>
                  <a:cubicBezTo>
                    <a:pt x="37" y="95"/>
                    <a:pt x="37" y="95"/>
                    <a:pt x="37" y="95"/>
                  </a:cubicBezTo>
                  <a:cubicBezTo>
                    <a:pt x="43" y="112"/>
                    <a:pt x="43" y="112"/>
                    <a:pt x="43" y="112"/>
                  </a:cubicBezTo>
                  <a:cubicBezTo>
                    <a:pt x="43" y="112"/>
                    <a:pt x="43" y="112"/>
                    <a:pt x="43" y="112"/>
                  </a:cubicBezTo>
                  <a:cubicBezTo>
                    <a:pt x="37" y="95"/>
                    <a:pt x="37" y="95"/>
                    <a:pt x="37" y="95"/>
                  </a:cubicBezTo>
                  <a:moveTo>
                    <a:pt x="9" y="23"/>
                  </a:moveTo>
                  <a:cubicBezTo>
                    <a:pt x="9" y="23"/>
                    <a:pt x="9" y="23"/>
                    <a:pt x="9" y="23"/>
                  </a:cubicBezTo>
                  <a:cubicBezTo>
                    <a:pt x="11" y="28"/>
                    <a:pt x="11" y="28"/>
                    <a:pt x="11" y="28"/>
                  </a:cubicBezTo>
                  <a:cubicBezTo>
                    <a:pt x="11" y="28"/>
                    <a:pt x="11" y="28"/>
                    <a:pt x="11" y="28"/>
                  </a:cubicBezTo>
                  <a:cubicBezTo>
                    <a:pt x="9" y="23"/>
                    <a:pt x="9" y="23"/>
                    <a:pt x="9" y="23"/>
                  </a:cubicBezTo>
                  <a:moveTo>
                    <a:pt x="0" y="0"/>
                  </a:moveTo>
                  <a:cubicBezTo>
                    <a:pt x="0" y="0"/>
                    <a:pt x="0" y="0"/>
                    <a:pt x="0" y="0"/>
                  </a:cubicBezTo>
                  <a:cubicBezTo>
                    <a:pt x="1" y="2"/>
                    <a:pt x="1" y="2"/>
                    <a:pt x="1" y="2"/>
                  </a:cubicBezTo>
                  <a:cubicBezTo>
                    <a:pt x="1" y="2"/>
                    <a:pt x="1" y="2"/>
                    <a:pt x="1" y="2"/>
                  </a:cubicBezTo>
                  <a:cubicBezTo>
                    <a:pt x="0" y="0"/>
                    <a:pt x="0" y="0"/>
                    <a:pt x="0" y="0"/>
                  </a:cubicBezTo>
                </a:path>
              </a:pathLst>
            </a:custGeom>
            <a:solidFill>
              <a:srgbClr val="BCDB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61">
              <a:extLst>
                <a:ext uri="{FF2B5EF4-FFF2-40B4-BE49-F238E27FC236}">
                  <a16:creationId xmlns:a16="http://schemas.microsoft.com/office/drawing/2014/main" id="{46F0D8B9-DB00-67C0-BFBC-1D0E410F14F4}"/>
                </a:ext>
              </a:extLst>
            </p:cNvPr>
            <p:cNvSpPr>
              <a:spLocks/>
            </p:cNvSpPr>
            <p:nvPr/>
          </p:nvSpPr>
          <p:spPr bwMode="auto">
            <a:xfrm>
              <a:off x="5875425" y="4622082"/>
              <a:ext cx="723336" cy="66603"/>
            </a:xfrm>
            <a:custGeom>
              <a:avLst/>
              <a:gdLst>
                <a:gd name="T0" fmla="*/ 0 w 467"/>
                <a:gd name="T1" fmla="*/ 0 h 43"/>
                <a:gd name="T2" fmla="*/ 0 w 467"/>
                <a:gd name="T3" fmla="*/ 10 h 43"/>
                <a:gd name="T4" fmla="*/ 467 w 467"/>
                <a:gd name="T5" fmla="*/ 43 h 43"/>
                <a:gd name="T6" fmla="*/ 0 w 467"/>
                <a:gd name="T7" fmla="*/ 0 h 43"/>
              </a:gdLst>
              <a:ahLst/>
              <a:cxnLst>
                <a:cxn ang="0">
                  <a:pos x="T0" y="T1"/>
                </a:cxn>
                <a:cxn ang="0">
                  <a:pos x="T2" y="T3"/>
                </a:cxn>
                <a:cxn ang="0">
                  <a:pos x="T4" y="T5"/>
                </a:cxn>
                <a:cxn ang="0">
                  <a:pos x="T6" y="T7"/>
                </a:cxn>
              </a:cxnLst>
              <a:rect l="0" t="0" r="r" b="b"/>
              <a:pathLst>
                <a:path w="467" h="43">
                  <a:moveTo>
                    <a:pt x="0" y="0"/>
                  </a:moveTo>
                  <a:lnTo>
                    <a:pt x="0" y="10"/>
                  </a:lnTo>
                  <a:lnTo>
                    <a:pt x="467" y="43"/>
                  </a:lnTo>
                  <a:lnTo>
                    <a:pt x="0" y="0"/>
                  </a:lnTo>
                  <a:close/>
                </a:path>
              </a:pathLst>
            </a:custGeom>
            <a:solidFill>
              <a:srgbClr val="ECFAD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62">
              <a:extLst>
                <a:ext uri="{FF2B5EF4-FFF2-40B4-BE49-F238E27FC236}">
                  <a16:creationId xmlns:a16="http://schemas.microsoft.com/office/drawing/2014/main" id="{244E69E5-92F0-2DD1-48BA-1776416D8C59}"/>
                </a:ext>
              </a:extLst>
            </p:cNvPr>
            <p:cNvSpPr>
              <a:spLocks/>
            </p:cNvSpPr>
            <p:nvPr/>
          </p:nvSpPr>
          <p:spPr bwMode="auto">
            <a:xfrm>
              <a:off x="5875425" y="4622082"/>
              <a:ext cx="723336" cy="66603"/>
            </a:xfrm>
            <a:custGeom>
              <a:avLst/>
              <a:gdLst>
                <a:gd name="T0" fmla="*/ 0 w 467"/>
                <a:gd name="T1" fmla="*/ 0 h 43"/>
                <a:gd name="T2" fmla="*/ 0 w 467"/>
                <a:gd name="T3" fmla="*/ 10 h 43"/>
                <a:gd name="T4" fmla="*/ 467 w 467"/>
                <a:gd name="T5" fmla="*/ 43 h 43"/>
                <a:gd name="T6" fmla="*/ 0 w 467"/>
                <a:gd name="T7" fmla="*/ 0 h 43"/>
              </a:gdLst>
              <a:ahLst/>
              <a:cxnLst>
                <a:cxn ang="0">
                  <a:pos x="T0" y="T1"/>
                </a:cxn>
                <a:cxn ang="0">
                  <a:pos x="T2" y="T3"/>
                </a:cxn>
                <a:cxn ang="0">
                  <a:pos x="T4" y="T5"/>
                </a:cxn>
                <a:cxn ang="0">
                  <a:pos x="T6" y="T7"/>
                </a:cxn>
              </a:cxnLst>
              <a:rect l="0" t="0" r="r" b="b"/>
              <a:pathLst>
                <a:path w="467" h="43">
                  <a:moveTo>
                    <a:pt x="0" y="0"/>
                  </a:moveTo>
                  <a:lnTo>
                    <a:pt x="0" y="10"/>
                  </a:lnTo>
                  <a:lnTo>
                    <a:pt x="467" y="43"/>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64">
              <a:extLst>
                <a:ext uri="{FF2B5EF4-FFF2-40B4-BE49-F238E27FC236}">
                  <a16:creationId xmlns:a16="http://schemas.microsoft.com/office/drawing/2014/main" id="{47D414FA-9D12-8F1F-01EA-E029D40D9FFC}"/>
                </a:ext>
              </a:extLst>
            </p:cNvPr>
            <p:cNvSpPr>
              <a:spLocks/>
            </p:cNvSpPr>
            <p:nvPr/>
          </p:nvSpPr>
          <p:spPr bwMode="auto">
            <a:xfrm>
              <a:off x="5875425" y="2814518"/>
              <a:ext cx="723336" cy="1874167"/>
            </a:xfrm>
            <a:custGeom>
              <a:avLst/>
              <a:gdLst>
                <a:gd name="T0" fmla="*/ 0 w 467"/>
                <a:gd name="T1" fmla="*/ 0 h 1210"/>
                <a:gd name="T2" fmla="*/ 0 w 467"/>
                <a:gd name="T3" fmla="*/ 1167 h 1210"/>
                <a:gd name="T4" fmla="*/ 467 w 467"/>
                <a:gd name="T5" fmla="*/ 1210 h 1210"/>
                <a:gd name="T6" fmla="*/ 317 w 467"/>
                <a:gd name="T7" fmla="*/ 822 h 1210"/>
                <a:gd name="T8" fmla="*/ 288 w 467"/>
                <a:gd name="T9" fmla="*/ 746 h 1210"/>
                <a:gd name="T10" fmla="*/ 182 w 467"/>
                <a:gd name="T11" fmla="*/ 470 h 1210"/>
                <a:gd name="T12" fmla="*/ 171 w 467"/>
                <a:gd name="T13" fmla="*/ 443 h 1210"/>
                <a:gd name="T14" fmla="*/ 150 w 467"/>
                <a:gd name="T15" fmla="*/ 387 h 1210"/>
                <a:gd name="T16" fmla="*/ 139 w 467"/>
                <a:gd name="T17" fmla="*/ 359 h 1210"/>
                <a:gd name="T18" fmla="*/ 109 w 467"/>
                <a:gd name="T19" fmla="*/ 282 h 1210"/>
                <a:gd name="T20" fmla="*/ 108 w 467"/>
                <a:gd name="T21" fmla="*/ 279 h 1210"/>
                <a:gd name="T22" fmla="*/ 101 w 467"/>
                <a:gd name="T23" fmla="*/ 261 h 1210"/>
                <a:gd name="T24" fmla="*/ 99 w 467"/>
                <a:gd name="T25" fmla="*/ 254 h 1210"/>
                <a:gd name="T26" fmla="*/ 79 w 467"/>
                <a:gd name="T27" fmla="*/ 203 h 1210"/>
                <a:gd name="T28" fmla="*/ 72 w 467"/>
                <a:gd name="T29" fmla="*/ 183 h 1210"/>
                <a:gd name="T30" fmla="*/ 41 w 467"/>
                <a:gd name="T31" fmla="*/ 105 h 1210"/>
                <a:gd name="T32" fmla="*/ 39 w 467"/>
                <a:gd name="T33" fmla="*/ 99 h 1210"/>
                <a:gd name="T34" fmla="*/ 30 w 467"/>
                <a:gd name="T35" fmla="*/ 74 h 1210"/>
                <a:gd name="T36" fmla="*/ 29 w 467"/>
                <a:gd name="T37" fmla="*/ 72 h 1210"/>
                <a:gd name="T38" fmla="*/ 0 w 467"/>
                <a:gd name="T39" fmla="*/ 0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7" h="1210">
                  <a:moveTo>
                    <a:pt x="0" y="0"/>
                  </a:moveTo>
                  <a:lnTo>
                    <a:pt x="0" y="1167"/>
                  </a:lnTo>
                  <a:lnTo>
                    <a:pt x="467" y="1210"/>
                  </a:lnTo>
                  <a:lnTo>
                    <a:pt x="317" y="822"/>
                  </a:lnTo>
                  <a:lnTo>
                    <a:pt x="288" y="746"/>
                  </a:lnTo>
                  <a:lnTo>
                    <a:pt x="182" y="470"/>
                  </a:lnTo>
                  <a:lnTo>
                    <a:pt x="171" y="443"/>
                  </a:lnTo>
                  <a:lnTo>
                    <a:pt x="150" y="387"/>
                  </a:lnTo>
                  <a:lnTo>
                    <a:pt x="139" y="359"/>
                  </a:lnTo>
                  <a:lnTo>
                    <a:pt x="109" y="282"/>
                  </a:lnTo>
                  <a:lnTo>
                    <a:pt x="108" y="279"/>
                  </a:lnTo>
                  <a:lnTo>
                    <a:pt x="101" y="261"/>
                  </a:lnTo>
                  <a:lnTo>
                    <a:pt x="99" y="254"/>
                  </a:lnTo>
                  <a:lnTo>
                    <a:pt x="79" y="203"/>
                  </a:lnTo>
                  <a:lnTo>
                    <a:pt x="72" y="183"/>
                  </a:lnTo>
                  <a:lnTo>
                    <a:pt x="41" y="105"/>
                  </a:lnTo>
                  <a:lnTo>
                    <a:pt x="39" y="99"/>
                  </a:lnTo>
                  <a:lnTo>
                    <a:pt x="30" y="74"/>
                  </a:lnTo>
                  <a:lnTo>
                    <a:pt x="29" y="72"/>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65">
              <a:extLst>
                <a:ext uri="{FF2B5EF4-FFF2-40B4-BE49-F238E27FC236}">
                  <a16:creationId xmlns:a16="http://schemas.microsoft.com/office/drawing/2014/main" id="{39EBFE7C-F811-4B7A-24FE-265742F6307A}"/>
                </a:ext>
              </a:extLst>
            </p:cNvPr>
            <p:cNvSpPr>
              <a:spLocks/>
            </p:cNvSpPr>
            <p:nvPr/>
          </p:nvSpPr>
          <p:spPr bwMode="auto">
            <a:xfrm>
              <a:off x="4126719" y="3952958"/>
              <a:ext cx="421300" cy="195161"/>
            </a:xfrm>
            <a:custGeom>
              <a:avLst/>
              <a:gdLst>
                <a:gd name="T0" fmla="*/ 208 w 233"/>
                <a:gd name="T1" fmla="*/ 48 h 108"/>
                <a:gd name="T2" fmla="*/ 205 w 233"/>
                <a:gd name="T3" fmla="*/ 47 h 108"/>
                <a:gd name="T4" fmla="*/ 171 w 233"/>
                <a:gd name="T5" fmla="*/ 54 h 108"/>
                <a:gd name="T6" fmla="*/ 171 w 233"/>
                <a:gd name="T7" fmla="*/ 54 h 108"/>
                <a:gd name="T8" fmla="*/ 171 w 233"/>
                <a:gd name="T9" fmla="*/ 54 h 108"/>
                <a:gd name="T10" fmla="*/ 173 w 233"/>
                <a:gd name="T11" fmla="*/ 47 h 108"/>
                <a:gd name="T12" fmla="*/ 171 w 233"/>
                <a:gd name="T13" fmla="*/ 32 h 108"/>
                <a:gd name="T14" fmla="*/ 159 w 233"/>
                <a:gd name="T15" fmla="*/ 16 h 108"/>
                <a:gd name="T16" fmla="*/ 127 w 233"/>
                <a:gd name="T17" fmla="*/ 12 h 108"/>
                <a:gd name="T18" fmla="*/ 120 w 233"/>
                <a:gd name="T19" fmla="*/ 16 h 108"/>
                <a:gd name="T20" fmla="*/ 98 w 233"/>
                <a:gd name="T21" fmla="*/ 2 h 108"/>
                <a:gd name="T22" fmla="*/ 70 w 233"/>
                <a:gd name="T23" fmla="*/ 13 h 108"/>
                <a:gd name="T24" fmla="*/ 67 w 233"/>
                <a:gd name="T25" fmla="*/ 16 h 108"/>
                <a:gd name="T26" fmla="*/ 49 w 233"/>
                <a:gd name="T27" fmla="*/ 5 h 108"/>
                <a:gd name="T28" fmla="*/ 18 w 233"/>
                <a:gd name="T29" fmla="*/ 28 h 108"/>
                <a:gd name="T30" fmla="*/ 20 w 233"/>
                <a:gd name="T31" fmla="*/ 39 h 108"/>
                <a:gd name="T32" fmla="*/ 12 w 233"/>
                <a:gd name="T33" fmla="*/ 43 h 108"/>
                <a:gd name="T34" fmla="*/ 4 w 233"/>
                <a:gd name="T35" fmla="*/ 52 h 108"/>
                <a:gd name="T36" fmla="*/ 7 w 233"/>
                <a:gd name="T37" fmla="*/ 76 h 108"/>
                <a:gd name="T38" fmla="*/ 28 w 233"/>
                <a:gd name="T39" fmla="*/ 85 h 108"/>
                <a:gd name="T40" fmla="*/ 109 w 233"/>
                <a:gd name="T41" fmla="*/ 103 h 108"/>
                <a:gd name="T42" fmla="*/ 153 w 233"/>
                <a:gd name="T43" fmla="*/ 101 h 108"/>
                <a:gd name="T44" fmla="*/ 195 w 233"/>
                <a:gd name="T45" fmla="*/ 102 h 108"/>
                <a:gd name="T46" fmla="*/ 197 w 233"/>
                <a:gd name="T47" fmla="*/ 102 h 108"/>
                <a:gd name="T48" fmla="*/ 205 w 233"/>
                <a:gd name="T49" fmla="*/ 100 h 108"/>
                <a:gd name="T50" fmla="*/ 208 w 233"/>
                <a:gd name="T51" fmla="*/ 99 h 108"/>
                <a:gd name="T52" fmla="*/ 208 w 233"/>
                <a:gd name="T53"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3" h="108">
                  <a:moveTo>
                    <a:pt x="208" y="48"/>
                  </a:moveTo>
                  <a:cubicBezTo>
                    <a:pt x="207" y="48"/>
                    <a:pt x="206" y="47"/>
                    <a:pt x="205" y="47"/>
                  </a:cubicBezTo>
                  <a:cubicBezTo>
                    <a:pt x="193" y="41"/>
                    <a:pt x="180" y="45"/>
                    <a:pt x="171" y="54"/>
                  </a:cubicBezTo>
                  <a:cubicBezTo>
                    <a:pt x="171" y="54"/>
                    <a:pt x="171" y="54"/>
                    <a:pt x="171" y="54"/>
                  </a:cubicBezTo>
                  <a:cubicBezTo>
                    <a:pt x="171" y="54"/>
                    <a:pt x="171" y="54"/>
                    <a:pt x="171" y="54"/>
                  </a:cubicBezTo>
                  <a:cubicBezTo>
                    <a:pt x="172" y="51"/>
                    <a:pt x="173" y="49"/>
                    <a:pt x="173" y="47"/>
                  </a:cubicBezTo>
                  <a:cubicBezTo>
                    <a:pt x="174" y="42"/>
                    <a:pt x="173" y="37"/>
                    <a:pt x="171" y="32"/>
                  </a:cubicBezTo>
                  <a:cubicBezTo>
                    <a:pt x="169" y="26"/>
                    <a:pt x="164" y="20"/>
                    <a:pt x="159" y="16"/>
                  </a:cubicBezTo>
                  <a:cubicBezTo>
                    <a:pt x="150" y="10"/>
                    <a:pt x="137" y="8"/>
                    <a:pt x="127" y="12"/>
                  </a:cubicBezTo>
                  <a:cubicBezTo>
                    <a:pt x="124" y="13"/>
                    <a:pt x="122" y="15"/>
                    <a:pt x="120" y="16"/>
                  </a:cubicBezTo>
                  <a:cubicBezTo>
                    <a:pt x="115" y="9"/>
                    <a:pt x="107" y="3"/>
                    <a:pt x="98" y="2"/>
                  </a:cubicBezTo>
                  <a:cubicBezTo>
                    <a:pt x="87" y="0"/>
                    <a:pt x="76" y="5"/>
                    <a:pt x="70" y="13"/>
                  </a:cubicBezTo>
                  <a:cubicBezTo>
                    <a:pt x="69" y="14"/>
                    <a:pt x="68" y="15"/>
                    <a:pt x="67" y="16"/>
                  </a:cubicBezTo>
                  <a:cubicBezTo>
                    <a:pt x="63" y="10"/>
                    <a:pt x="57" y="6"/>
                    <a:pt x="49" y="5"/>
                  </a:cubicBezTo>
                  <a:cubicBezTo>
                    <a:pt x="34" y="4"/>
                    <a:pt x="20" y="13"/>
                    <a:pt x="18" y="28"/>
                  </a:cubicBezTo>
                  <a:cubicBezTo>
                    <a:pt x="18" y="31"/>
                    <a:pt x="18" y="35"/>
                    <a:pt x="20" y="39"/>
                  </a:cubicBezTo>
                  <a:cubicBezTo>
                    <a:pt x="17" y="40"/>
                    <a:pt x="14" y="41"/>
                    <a:pt x="12" y="43"/>
                  </a:cubicBezTo>
                  <a:cubicBezTo>
                    <a:pt x="8" y="45"/>
                    <a:pt x="6" y="49"/>
                    <a:pt x="4" y="52"/>
                  </a:cubicBezTo>
                  <a:cubicBezTo>
                    <a:pt x="0" y="60"/>
                    <a:pt x="2" y="69"/>
                    <a:pt x="7" y="76"/>
                  </a:cubicBezTo>
                  <a:cubicBezTo>
                    <a:pt x="12" y="82"/>
                    <a:pt x="20" y="86"/>
                    <a:pt x="28" y="85"/>
                  </a:cubicBezTo>
                  <a:cubicBezTo>
                    <a:pt x="50" y="103"/>
                    <a:pt x="81" y="104"/>
                    <a:pt x="109" y="103"/>
                  </a:cubicBezTo>
                  <a:cubicBezTo>
                    <a:pt x="123" y="103"/>
                    <a:pt x="138" y="101"/>
                    <a:pt x="153" y="101"/>
                  </a:cubicBezTo>
                  <a:cubicBezTo>
                    <a:pt x="168" y="101"/>
                    <a:pt x="181" y="108"/>
                    <a:pt x="195" y="102"/>
                  </a:cubicBezTo>
                  <a:cubicBezTo>
                    <a:pt x="196" y="102"/>
                    <a:pt x="196" y="102"/>
                    <a:pt x="197" y="102"/>
                  </a:cubicBezTo>
                  <a:cubicBezTo>
                    <a:pt x="200" y="102"/>
                    <a:pt x="202" y="101"/>
                    <a:pt x="205" y="100"/>
                  </a:cubicBezTo>
                  <a:cubicBezTo>
                    <a:pt x="206" y="100"/>
                    <a:pt x="207" y="100"/>
                    <a:pt x="208" y="99"/>
                  </a:cubicBezTo>
                  <a:cubicBezTo>
                    <a:pt x="233" y="91"/>
                    <a:pt x="229" y="58"/>
                    <a:pt x="208" y="48"/>
                  </a:cubicBezTo>
                  <a:close/>
                </a:path>
              </a:pathLst>
            </a:custGeom>
            <a:solidFill>
              <a:srgbClr val="2396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66">
              <a:extLst>
                <a:ext uri="{FF2B5EF4-FFF2-40B4-BE49-F238E27FC236}">
                  <a16:creationId xmlns:a16="http://schemas.microsoft.com/office/drawing/2014/main" id="{CC7D5BAF-6151-43BA-2657-E74B0E18040F}"/>
                </a:ext>
              </a:extLst>
            </p:cNvPr>
            <p:cNvSpPr>
              <a:spLocks/>
            </p:cNvSpPr>
            <p:nvPr/>
          </p:nvSpPr>
          <p:spPr bwMode="auto">
            <a:xfrm>
              <a:off x="4682773" y="4058283"/>
              <a:ext cx="422850" cy="187417"/>
            </a:xfrm>
            <a:custGeom>
              <a:avLst/>
              <a:gdLst>
                <a:gd name="T0" fmla="*/ 206 w 234"/>
                <a:gd name="T1" fmla="*/ 41 h 104"/>
                <a:gd name="T2" fmla="*/ 204 w 234"/>
                <a:gd name="T3" fmla="*/ 40 h 104"/>
                <a:gd name="T4" fmla="*/ 170 w 234"/>
                <a:gd name="T5" fmla="*/ 49 h 104"/>
                <a:gd name="T6" fmla="*/ 170 w 234"/>
                <a:gd name="T7" fmla="*/ 49 h 104"/>
                <a:gd name="T8" fmla="*/ 170 w 234"/>
                <a:gd name="T9" fmla="*/ 49 h 104"/>
                <a:gd name="T10" fmla="*/ 172 w 234"/>
                <a:gd name="T11" fmla="*/ 42 h 104"/>
                <a:gd name="T12" fmla="*/ 169 w 234"/>
                <a:gd name="T13" fmla="*/ 27 h 104"/>
                <a:gd name="T14" fmla="*/ 156 w 234"/>
                <a:gd name="T15" fmla="*/ 12 h 104"/>
                <a:gd name="T16" fmla="*/ 124 w 234"/>
                <a:gd name="T17" fmla="*/ 10 h 104"/>
                <a:gd name="T18" fmla="*/ 117 w 234"/>
                <a:gd name="T19" fmla="*/ 14 h 104"/>
                <a:gd name="T20" fmla="*/ 94 w 234"/>
                <a:gd name="T21" fmla="*/ 1 h 104"/>
                <a:gd name="T22" fmla="*/ 67 w 234"/>
                <a:gd name="T23" fmla="*/ 13 h 104"/>
                <a:gd name="T24" fmla="*/ 65 w 234"/>
                <a:gd name="T25" fmla="*/ 16 h 104"/>
                <a:gd name="T26" fmla="*/ 46 w 234"/>
                <a:gd name="T27" fmla="*/ 7 h 104"/>
                <a:gd name="T28" fmla="*/ 16 w 234"/>
                <a:gd name="T29" fmla="*/ 30 h 104"/>
                <a:gd name="T30" fmla="*/ 18 w 234"/>
                <a:gd name="T31" fmla="*/ 42 h 104"/>
                <a:gd name="T32" fmla="*/ 10 w 234"/>
                <a:gd name="T33" fmla="*/ 46 h 104"/>
                <a:gd name="T34" fmla="*/ 3 w 234"/>
                <a:gd name="T35" fmla="*/ 56 h 104"/>
                <a:gd name="T36" fmla="*/ 8 w 234"/>
                <a:gd name="T37" fmla="*/ 80 h 104"/>
                <a:gd name="T38" fmla="*/ 29 w 234"/>
                <a:gd name="T39" fmla="*/ 88 h 104"/>
                <a:gd name="T40" fmla="*/ 111 w 234"/>
                <a:gd name="T41" fmla="*/ 101 h 104"/>
                <a:gd name="T42" fmla="*/ 154 w 234"/>
                <a:gd name="T43" fmla="*/ 97 h 104"/>
                <a:gd name="T44" fmla="*/ 197 w 234"/>
                <a:gd name="T45" fmla="*/ 96 h 104"/>
                <a:gd name="T46" fmla="*/ 199 w 234"/>
                <a:gd name="T47" fmla="*/ 96 h 104"/>
                <a:gd name="T48" fmla="*/ 207 w 234"/>
                <a:gd name="T49" fmla="*/ 94 h 104"/>
                <a:gd name="T50" fmla="*/ 209 w 234"/>
                <a:gd name="T51" fmla="*/ 92 h 104"/>
                <a:gd name="T52" fmla="*/ 206 w 234"/>
                <a:gd name="T53" fmla="*/ 4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4" h="104">
                  <a:moveTo>
                    <a:pt x="206" y="41"/>
                  </a:moveTo>
                  <a:cubicBezTo>
                    <a:pt x="205" y="41"/>
                    <a:pt x="205" y="41"/>
                    <a:pt x="204" y="40"/>
                  </a:cubicBezTo>
                  <a:cubicBezTo>
                    <a:pt x="191" y="35"/>
                    <a:pt x="178" y="40"/>
                    <a:pt x="170" y="49"/>
                  </a:cubicBezTo>
                  <a:cubicBezTo>
                    <a:pt x="170" y="49"/>
                    <a:pt x="170" y="49"/>
                    <a:pt x="170" y="49"/>
                  </a:cubicBezTo>
                  <a:cubicBezTo>
                    <a:pt x="170" y="49"/>
                    <a:pt x="170" y="49"/>
                    <a:pt x="170" y="49"/>
                  </a:cubicBezTo>
                  <a:cubicBezTo>
                    <a:pt x="171" y="46"/>
                    <a:pt x="171" y="44"/>
                    <a:pt x="172" y="42"/>
                  </a:cubicBezTo>
                  <a:cubicBezTo>
                    <a:pt x="172" y="37"/>
                    <a:pt x="171" y="32"/>
                    <a:pt x="169" y="27"/>
                  </a:cubicBezTo>
                  <a:cubicBezTo>
                    <a:pt x="167" y="21"/>
                    <a:pt x="161" y="16"/>
                    <a:pt x="156" y="12"/>
                  </a:cubicBezTo>
                  <a:cubicBezTo>
                    <a:pt x="147" y="6"/>
                    <a:pt x="134" y="5"/>
                    <a:pt x="124" y="10"/>
                  </a:cubicBezTo>
                  <a:cubicBezTo>
                    <a:pt x="121" y="11"/>
                    <a:pt x="119" y="12"/>
                    <a:pt x="117" y="14"/>
                  </a:cubicBezTo>
                  <a:cubicBezTo>
                    <a:pt x="112" y="7"/>
                    <a:pt x="104" y="1"/>
                    <a:pt x="94" y="1"/>
                  </a:cubicBezTo>
                  <a:cubicBezTo>
                    <a:pt x="84" y="0"/>
                    <a:pt x="73" y="5"/>
                    <a:pt x="67" y="13"/>
                  </a:cubicBezTo>
                  <a:cubicBezTo>
                    <a:pt x="66" y="14"/>
                    <a:pt x="65" y="15"/>
                    <a:pt x="65" y="16"/>
                  </a:cubicBezTo>
                  <a:cubicBezTo>
                    <a:pt x="60" y="11"/>
                    <a:pt x="53" y="7"/>
                    <a:pt x="46" y="7"/>
                  </a:cubicBezTo>
                  <a:cubicBezTo>
                    <a:pt x="31" y="7"/>
                    <a:pt x="18" y="15"/>
                    <a:pt x="16" y="30"/>
                  </a:cubicBezTo>
                  <a:cubicBezTo>
                    <a:pt x="16" y="34"/>
                    <a:pt x="17" y="38"/>
                    <a:pt x="18" y="42"/>
                  </a:cubicBezTo>
                  <a:cubicBezTo>
                    <a:pt x="15" y="43"/>
                    <a:pt x="13" y="44"/>
                    <a:pt x="10" y="46"/>
                  </a:cubicBezTo>
                  <a:cubicBezTo>
                    <a:pt x="7" y="49"/>
                    <a:pt x="5" y="52"/>
                    <a:pt x="3" y="56"/>
                  </a:cubicBezTo>
                  <a:cubicBezTo>
                    <a:pt x="0" y="64"/>
                    <a:pt x="2" y="73"/>
                    <a:pt x="8" y="80"/>
                  </a:cubicBezTo>
                  <a:cubicBezTo>
                    <a:pt x="13" y="85"/>
                    <a:pt x="21" y="88"/>
                    <a:pt x="29" y="88"/>
                  </a:cubicBezTo>
                  <a:cubicBezTo>
                    <a:pt x="52" y="104"/>
                    <a:pt x="83" y="104"/>
                    <a:pt x="111" y="101"/>
                  </a:cubicBezTo>
                  <a:cubicBezTo>
                    <a:pt x="125" y="100"/>
                    <a:pt x="140" y="98"/>
                    <a:pt x="154" y="97"/>
                  </a:cubicBezTo>
                  <a:cubicBezTo>
                    <a:pt x="170" y="96"/>
                    <a:pt x="183" y="102"/>
                    <a:pt x="197" y="96"/>
                  </a:cubicBezTo>
                  <a:cubicBezTo>
                    <a:pt x="198" y="96"/>
                    <a:pt x="198" y="96"/>
                    <a:pt x="199" y="96"/>
                  </a:cubicBezTo>
                  <a:cubicBezTo>
                    <a:pt x="201" y="95"/>
                    <a:pt x="204" y="95"/>
                    <a:pt x="207" y="94"/>
                  </a:cubicBezTo>
                  <a:cubicBezTo>
                    <a:pt x="208" y="93"/>
                    <a:pt x="208" y="93"/>
                    <a:pt x="209" y="92"/>
                  </a:cubicBezTo>
                  <a:cubicBezTo>
                    <a:pt x="234" y="83"/>
                    <a:pt x="228" y="50"/>
                    <a:pt x="206" y="41"/>
                  </a:cubicBezTo>
                  <a:close/>
                </a:path>
              </a:pathLst>
            </a:custGeom>
            <a:solidFill>
              <a:srgbClr val="2396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67">
              <a:extLst>
                <a:ext uri="{FF2B5EF4-FFF2-40B4-BE49-F238E27FC236}">
                  <a16:creationId xmlns:a16="http://schemas.microsoft.com/office/drawing/2014/main" id="{2C89B3BA-2B66-8CC1-D066-7452CB56ECBC}"/>
                </a:ext>
              </a:extLst>
            </p:cNvPr>
            <p:cNvSpPr>
              <a:spLocks noEditPoints="1"/>
            </p:cNvSpPr>
            <p:nvPr/>
          </p:nvSpPr>
          <p:spPr bwMode="auto">
            <a:xfrm>
              <a:off x="5952870" y="3756248"/>
              <a:ext cx="523528" cy="376383"/>
            </a:xfrm>
            <a:custGeom>
              <a:avLst/>
              <a:gdLst>
                <a:gd name="T0" fmla="*/ 280 w 290"/>
                <a:gd name="T1" fmla="*/ 133 h 208"/>
                <a:gd name="T2" fmla="*/ 270 w 290"/>
                <a:gd name="T3" fmla="*/ 124 h 208"/>
                <a:gd name="T4" fmla="*/ 273 w 290"/>
                <a:gd name="T5" fmla="*/ 84 h 208"/>
                <a:gd name="T6" fmla="*/ 253 w 290"/>
                <a:gd name="T7" fmla="*/ 58 h 208"/>
                <a:gd name="T8" fmla="*/ 222 w 290"/>
                <a:gd name="T9" fmla="*/ 47 h 208"/>
                <a:gd name="T10" fmla="*/ 189 w 290"/>
                <a:gd name="T11" fmla="*/ 15 h 208"/>
                <a:gd name="T12" fmla="*/ 178 w 290"/>
                <a:gd name="T13" fmla="*/ 16 h 208"/>
                <a:gd name="T14" fmla="*/ 152 w 290"/>
                <a:gd name="T15" fmla="*/ 0 h 208"/>
                <a:gd name="T16" fmla="*/ 129 w 290"/>
                <a:gd name="T17" fmla="*/ 8 h 208"/>
                <a:gd name="T18" fmla="*/ 118 w 290"/>
                <a:gd name="T19" fmla="*/ 33 h 208"/>
                <a:gd name="T20" fmla="*/ 104 w 290"/>
                <a:gd name="T21" fmla="*/ 33 h 208"/>
                <a:gd name="T22" fmla="*/ 74 w 290"/>
                <a:gd name="T23" fmla="*/ 65 h 208"/>
                <a:gd name="T24" fmla="*/ 56 w 290"/>
                <a:gd name="T25" fmla="*/ 73 h 208"/>
                <a:gd name="T26" fmla="*/ 42 w 290"/>
                <a:gd name="T27" fmla="*/ 85 h 208"/>
                <a:gd name="T28" fmla="*/ 38 w 290"/>
                <a:gd name="T29" fmla="*/ 116 h 208"/>
                <a:gd name="T30" fmla="*/ 30 w 290"/>
                <a:gd name="T31" fmla="*/ 116 h 208"/>
                <a:gd name="T32" fmla="*/ 3 w 290"/>
                <a:gd name="T33" fmla="*/ 154 h 208"/>
                <a:gd name="T34" fmla="*/ 20 w 290"/>
                <a:gd name="T35" fmla="*/ 176 h 208"/>
                <a:gd name="T36" fmla="*/ 79 w 290"/>
                <a:gd name="T37" fmla="*/ 208 h 208"/>
                <a:gd name="T38" fmla="*/ 82 w 290"/>
                <a:gd name="T39" fmla="*/ 208 h 208"/>
                <a:gd name="T40" fmla="*/ 277 w 290"/>
                <a:gd name="T41" fmla="*/ 194 h 208"/>
                <a:gd name="T42" fmla="*/ 277 w 290"/>
                <a:gd name="T43" fmla="*/ 182 h 208"/>
                <a:gd name="T44" fmla="*/ 93 w 290"/>
                <a:gd name="T45" fmla="*/ 123 h 208"/>
                <a:gd name="T46" fmla="*/ 106 w 290"/>
                <a:gd name="T47" fmla="*/ 126 h 208"/>
                <a:gd name="T48" fmla="*/ 93 w 290"/>
                <a:gd name="T49" fmla="*/ 123 h 208"/>
                <a:gd name="T50" fmla="*/ 100 w 290"/>
                <a:gd name="T51" fmla="*/ 167 h 208"/>
                <a:gd name="T52" fmla="*/ 113 w 290"/>
                <a:gd name="T53" fmla="*/ 91 h 208"/>
                <a:gd name="T54" fmla="*/ 113 w 290"/>
                <a:gd name="T55" fmla="*/ 91 h 208"/>
                <a:gd name="T56" fmla="*/ 161 w 290"/>
                <a:gd name="T57" fmla="*/ 59 h 208"/>
                <a:gd name="T58" fmla="*/ 153 w 290"/>
                <a:gd name="T59" fmla="*/ 78 h 208"/>
                <a:gd name="T60" fmla="*/ 153 w 290"/>
                <a:gd name="T61" fmla="*/ 78 h 208"/>
                <a:gd name="T62" fmla="*/ 159 w 290"/>
                <a:gd name="T63" fmla="*/ 158 h 208"/>
                <a:gd name="T64" fmla="*/ 160 w 290"/>
                <a:gd name="T65" fmla="*/ 133 h 208"/>
                <a:gd name="T66" fmla="*/ 160 w 290"/>
                <a:gd name="T67" fmla="*/ 133 h 208"/>
                <a:gd name="T68" fmla="*/ 197 w 290"/>
                <a:gd name="T69" fmla="*/ 88 h 208"/>
                <a:gd name="T70" fmla="*/ 206 w 290"/>
                <a:gd name="T71" fmla="*/ 77 h 208"/>
                <a:gd name="T72" fmla="*/ 225 w 290"/>
                <a:gd name="T73" fmla="*/ 164 h 208"/>
                <a:gd name="T74" fmla="*/ 225 w 290"/>
                <a:gd name="T75" fmla="*/ 164 h 208"/>
                <a:gd name="T76" fmla="*/ 243 w 290"/>
                <a:gd name="T77" fmla="*/ 11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0" h="208">
                  <a:moveTo>
                    <a:pt x="289" y="159"/>
                  </a:moveTo>
                  <a:cubicBezTo>
                    <a:pt x="290" y="149"/>
                    <a:pt x="287" y="140"/>
                    <a:pt x="280" y="133"/>
                  </a:cubicBezTo>
                  <a:cubicBezTo>
                    <a:pt x="277" y="130"/>
                    <a:pt x="273" y="127"/>
                    <a:pt x="269" y="125"/>
                  </a:cubicBezTo>
                  <a:cubicBezTo>
                    <a:pt x="270" y="125"/>
                    <a:pt x="270" y="125"/>
                    <a:pt x="270" y="124"/>
                  </a:cubicBezTo>
                  <a:cubicBezTo>
                    <a:pt x="276" y="119"/>
                    <a:pt x="280" y="112"/>
                    <a:pt x="280" y="105"/>
                  </a:cubicBezTo>
                  <a:cubicBezTo>
                    <a:pt x="281" y="97"/>
                    <a:pt x="278" y="89"/>
                    <a:pt x="273" y="84"/>
                  </a:cubicBezTo>
                  <a:cubicBezTo>
                    <a:pt x="270" y="80"/>
                    <a:pt x="266" y="77"/>
                    <a:pt x="261" y="76"/>
                  </a:cubicBezTo>
                  <a:cubicBezTo>
                    <a:pt x="260" y="69"/>
                    <a:pt x="257" y="63"/>
                    <a:pt x="253" y="58"/>
                  </a:cubicBezTo>
                  <a:cubicBezTo>
                    <a:pt x="247" y="52"/>
                    <a:pt x="237" y="47"/>
                    <a:pt x="228" y="47"/>
                  </a:cubicBezTo>
                  <a:cubicBezTo>
                    <a:pt x="226" y="47"/>
                    <a:pt x="224" y="47"/>
                    <a:pt x="222" y="47"/>
                  </a:cubicBezTo>
                  <a:cubicBezTo>
                    <a:pt x="221" y="40"/>
                    <a:pt x="218" y="32"/>
                    <a:pt x="213" y="27"/>
                  </a:cubicBezTo>
                  <a:cubicBezTo>
                    <a:pt x="207" y="20"/>
                    <a:pt x="198" y="15"/>
                    <a:pt x="189" y="15"/>
                  </a:cubicBezTo>
                  <a:cubicBezTo>
                    <a:pt x="186" y="15"/>
                    <a:pt x="183" y="15"/>
                    <a:pt x="179" y="16"/>
                  </a:cubicBezTo>
                  <a:cubicBezTo>
                    <a:pt x="179" y="16"/>
                    <a:pt x="178" y="16"/>
                    <a:pt x="178" y="16"/>
                  </a:cubicBezTo>
                  <a:cubicBezTo>
                    <a:pt x="177" y="14"/>
                    <a:pt x="175" y="12"/>
                    <a:pt x="174" y="11"/>
                  </a:cubicBezTo>
                  <a:cubicBezTo>
                    <a:pt x="169" y="5"/>
                    <a:pt x="160" y="0"/>
                    <a:pt x="152" y="0"/>
                  </a:cubicBezTo>
                  <a:cubicBezTo>
                    <a:pt x="144" y="1"/>
                    <a:pt x="144" y="1"/>
                    <a:pt x="144" y="1"/>
                  </a:cubicBezTo>
                  <a:cubicBezTo>
                    <a:pt x="138" y="2"/>
                    <a:pt x="133" y="4"/>
                    <a:pt x="129" y="8"/>
                  </a:cubicBezTo>
                  <a:cubicBezTo>
                    <a:pt x="122" y="13"/>
                    <a:pt x="119" y="21"/>
                    <a:pt x="118" y="28"/>
                  </a:cubicBezTo>
                  <a:cubicBezTo>
                    <a:pt x="118" y="30"/>
                    <a:pt x="118" y="32"/>
                    <a:pt x="118" y="33"/>
                  </a:cubicBezTo>
                  <a:cubicBezTo>
                    <a:pt x="116" y="33"/>
                    <a:pt x="115" y="33"/>
                    <a:pt x="113" y="33"/>
                  </a:cubicBezTo>
                  <a:cubicBezTo>
                    <a:pt x="110" y="33"/>
                    <a:pt x="107" y="33"/>
                    <a:pt x="104" y="33"/>
                  </a:cubicBezTo>
                  <a:cubicBezTo>
                    <a:pt x="97" y="35"/>
                    <a:pt x="91" y="37"/>
                    <a:pt x="86" y="42"/>
                  </a:cubicBezTo>
                  <a:cubicBezTo>
                    <a:pt x="79" y="48"/>
                    <a:pt x="74" y="56"/>
                    <a:pt x="74" y="65"/>
                  </a:cubicBezTo>
                  <a:cubicBezTo>
                    <a:pt x="74" y="67"/>
                    <a:pt x="74" y="69"/>
                    <a:pt x="74" y="70"/>
                  </a:cubicBezTo>
                  <a:cubicBezTo>
                    <a:pt x="68" y="70"/>
                    <a:pt x="62" y="71"/>
                    <a:pt x="56" y="73"/>
                  </a:cubicBezTo>
                  <a:cubicBezTo>
                    <a:pt x="51" y="76"/>
                    <a:pt x="46" y="80"/>
                    <a:pt x="43" y="85"/>
                  </a:cubicBezTo>
                  <a:cubicBezTo>
                    <a:pt x="42" y="85"/>
                    <a:pt x="42" y="85"/>
                    <a:pt x="42" y="85"/>
                  </a:cubicBezTo>
                  <a:cubicBezTo>
                    <a:pt x="39" y="90"/>
                    <a:pt x="37" y="96"/>
                    <a:pt x="36" y="102"/>
                  </a:cubicBezTo>
                  <a:cubicBezTo>
                    <a:pt x="36" y="107"/>
                    <a:pt x="37" y="112"/>
                    <a:pt x="38" y="116"/>
                  </a:cubicBezTo>
                  <a:cubicBezTo>
                    <a:pt x="38" y="116"/>
                    <a:pt x="38" y="116"/>
                    <a:pt x="38" y="116"/>
                  </a:cubicBezTo>
                  <a:cubicBezTo>
                    <a:pt x="35" y="116"/>
                    <a:pt x="33" y="116"/>
                    <a:pt x="30" y="116"/>
                  </a:cubicBezTo>
                  <a:cubicBezTo>
                    <a:pt x="24" y="118"/>
                    <a:pt x="18" y="120"/>
                    <a:pt x="13" y="124"/>
                  </a:cubicBezTo>
                  <a:cubicBezTo>
                    <a:pt x="5" y="131"/>
                    <a:pt x="0" y="143"/>
                    <a:pt x="3" y="154"/>
                  </a:cubicBezTo>
                  <a:cubicBezTo>
                    <a:pt x="4" y="163"/>
                    <a:pt x="10" y="170"/>
                    <a:pt x="17" y="175"/>
                  </a:cubicBezTo>
                  <a:cubicBezTo>
                    <a:pt x="18" y="176"/>
                    <a:pt x="19" y="175"/>
                    <a:pt x="20" y="176"/>
                  </a:cubicBezTo>
                  <a:cubicBezTo>
                    <a:pt x="14" y="186"/>
                    <a:pt x="13" y="200"/>
                    <a:pt x="17" y="208"/>
                  </a:cubicBezTo>
                  <a:cubicBezTo>
                    <a:pt x="79" y="208"/>
                    <a:pt x="79" y="208"/>
                    <a:pt x="79" y="208"/>
                  </a:cubicBezTo>
                  <a:cubicBezTo>
                    <a:pt x="79" y="208"/>
                    <a:pt x="80" y="206"/>
                    <a:pt x="80" y="206"/>
                  </a:cubicBezTo>
                  <a:cubicBezTo>
                    <a:pt x="81" y="206"/>
                    <a:pt x="81" y="208"/>
                    <a:pt x="82" y="208"/>
                  </a:cubicBezTo>
                  <a:cubicBezTo>
                    <a:pt x="285" y="208"/>
                    <a:pt x="285" y="208"/>
                    <a:pt x="285" y="208"/>
                  </a:cubicBezTo>
                  <a:cubicBezTo>
                    <a:pt x="284" y="204"/>
                    <a:pt x="281" y="198"/>
                    <a:pt x="277" y="194"/>
                  </a:cubicBezTo>
                  <a:cubicBezTo>
                    <a:pt x="275" y="191"/>
                    <a:pt x="272" y="189"/>
                    <a:pt x="268" y="187"/>
                  </a:cubicBezTo>
                  <a:cubicBezTo>
                    <a:pt x="271" y="186"/>
                    <a:pt x="274" y="184"/>
                    <a:pt x="277" y="182"/>
                  </a:cubicBezTo>
                  <a:cubicBezTo>
                    <a:pt x="284" y="176"/>
                    <a:pt x="288" y="167"/>
                    <a:pt x="289" y="159"/>
                  </a:cubicBezTo>
                  <a:close/>
                  <a:moveTo>
                    <a:pt x="93" y="123"/>
                  </a:moveTo>
                  <a:cubicBezTo>
                    <a:pt x="94" y="120"/>
                    <a:pt x="97" y="118"/>
                    <a:pt x="100" y="118"/>
                  </a:cubicBezTo>
                  <a:cubicBezTo>
                    <a:pt x="104" y="118"/>
                    <a:pt x="107" y="122"/>
                    <a:pt x="106" y="126"/>
                  </a:cubicBezTo>
                  <a:cubicBezTo>
                    <a:pt x="104" y="131"/>
                    <a:pt x="99" y="132"/>
                    <a:pt x="95" y="131"/>
                  </a:cubicBezTo>
                  <a:cubicBezTo>
                    <a:pt x="91" y="131"/>
                    <a:pt x="90" y="125"/>
                    <a:pt x="93" y="123"/>
                  </a:cubicBezTo>
                  <a:close/>
                  <a:moveTo>
                    <a:pt x="99" y="182"/>
                  </a:moveTo>
                  <a:cubicBezTo>
                    <a:pt x="89" y="182"/>
                    <a:pt x="90" y="167"/>
                    <a:pt x="100" y="167"/>
                  </a:cubicBezTo>
                  <a:cubicBezTo>
                    <a:pt x="110" y="167"/>
                    <a:pt x="109" y="182"/>
                    <a:pt x="99" y="182"/>
                  </a:cubicBezTo>
                  <a:close/>
                  <a:moveTo>
                    <a:pt x="113" y="91"/>
                  </a:moveTo>
                  <a:cubicBezTo>
                    <a:pt x="103" y="91"/>
                    <a:pt x="104" y="77"/>
                    <a:pt x="114" y="77"/>
                  </a:cubicBezTo>
                  <a:cubicBezTo>
                    <a:pt x="124" y="77"/>
                    <a:pt x="123" y="91"/>
                    <a:pt x="113" y="91"/>
                  </a:cubicBezTo>
                  <a:close/>
                  <a:moveTo>
                    <a:pt x="161" y="50"/>
                  </a:moveTo>
                  <a:cubicBezTo>
                    <a:pt x="167" y="50"/>
                    <a:pt x="166" y="59"/>
                    <a:pt x="161" y="59"/>
                  </a:cubicBezTo>
                  <a:cubicBezTo>
                    <a:pt x="155" y="59"/>
                    <a:pt x="156" y="50"/>
                    <a:pt x="161" y="50"/>
                  </a:cubicBezTo>
                  <a:close/>
                  <a:moveTo>
                    <a:pt x="153" y="78"/>
                  </a:moveTo>
                  <a:cubicBezTo>
                    <a:pt x="161" y="78"/>
                    <a:pt x="160" y="90"/>
                    <a:pt x="152" y="90"/>
                  </a:cubicBezTo>
                  <a:cubicBezTo>
                    <a:pt x="144" y="90"/>
                    <a:pt x="145" y="78"/>
                    <a:pt x="153" y="78"/>
                  </a:cubicBezTo>
                  <a:close/>
                  <a:moveTo>
                    <a:pt x="157" y="176"/>
                  </a:moveTo>
                  <a:cubicBezTo>
                    <a:pt x="145" y="176"/>
                    <a:pt x="147" y="158"/>
                    <a:pt x="159" y="158"/>
                  </a:cubicBezTo>
                  <a:cubicBezTo>
                    <a:pt x="171" y="158"/>
                    <a:pt x="170" y="176"/>
                    <a:pt x="157" y="176"/>
                  </a:cubicBezTo>
                  <a:close/>
                  <a:moveTo>
                    <a:pt x="160" y="133"/>
                  </a:moveTo>
                  <a:cubicBezTo>
                    <a:pt x="152" y="133"/>
                    <a:pt x="153" y="120"/>
                    <a:pt x="161" y="120"/>
                  </a:cubicBezTo>
                  <a:cubicBezTo>
                    <a:pt x="170" y="120"/>
                    <a:pt x="169" y="133"/>
                    <a:pt x="160" y="133"/>
                  </a:cubicBezTo>
                  <a:close/>
                  <a:moveTo>
                    <a:pt x="206" y="81"/>
                  </a:moveTo>
                  <a:cubicBezTo>
                    <a:pt x="205" y="84"/>
                    <a:pt x="202" y="88"/>
                    <a:pt x="197" y="88"/>
                  </a:cubicBezTo>
                  <a:cubicBezTo>
                    <a:pt x="184" y="88"/>
                    <a:pt x="186" y="70"/>
                    <a:pt x="198" y="70"/>
                  </a:cubicBezTo>
                  <a:cubicBezTo>
                    <a:pt x="203" y="70"/>
                    <a:pt x="206" y="73"/>
                    <a:pt x="206" y="77"/>
                  </a:cubicBezTo>
                  <a:cubicBezTo>
                    <a:pt x="209" y="77"/>
                    <a:pt x="208" y="80"/>
                    <a:pt x="206" y="81"/>
                  </a:cubicBezTo>
                  <a:close/>
                  <a:moveTo>
                    <a:pt x="225" y="164"/>
                  </a:moveTo>
                  <a:cubicBezTo>
                    <a:pt x="217" y="164"/>
                    <a:pt x="218" y="153"/>
                    <a:pt x="226" y="153"/>
                  </a:cubicBezTo>
                  <a:cubicBezTo>
                    <a:pt x="234" y="153"/>
                    <a:pt x="233" y="164"/>
                    <a:pt x="225" y="164"/>
                  </a:cubicBezTo>
                  <a:close/>
                  <a:moveTo>
                    <a:pt x="241" y="127"/>
                  </a:moveTo>
                  <a:cubicBezTo>
                    <a:pt x="230" y="127"/>
                    <a:pt x="232" y="111"/>
                    <a:pt x="243" y="111"/>
                  </a:cubicBezTo>
                  <a:cubicBezTo>
                    <a:pt x="254" y="111"/>
                    <a:pt x="252" y="127"/>
                    <a:pt x="241" y="127"/>
                  </a:cubicBezTo>
                  <a:close/>
                </a:path>
              </a:pathLst>
            </a:custGeom>
            <a:solidFill>
              <a:srgbClr val="2396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68">
              <a:extLst>
                <a:ext uri="{FF2B5EF4-FFF2-40B4-BE49-F238E27FC236}">
                  <a16:creationId xmlns:a16="http://schemas.microsoft.com/office/drawing/2014/main" id="{6279A9CD-2B1F-31A7-6155-8B4ABF7BC56F}"/>
                </a:ext>
              </a:extLst>
            </p:cNvPr>
            <p:cNvSpPr>
              <a:spLocks/>
            </p:cNvSpPr>
            <p:nvPr/>
          </p:nvSpPr>
          <p:spPr bwMode="auto">
            <a:xfrm>
              <a:off x="6233221" y="3846084"/>
              <a:ext cx="21685" cy="17038"/>
            </a:xfrm>
            <a:custGeom>
              <a:avLst/>
              <a:gdLst>
                <a:gd name="T0" fmla="*/ 6 w 12"/>
                <a:gd name="T1" fmla="*/ 9 h 9"/>
                <a:gd name="T2" fmla="*/ 6 w 12"/>
                <a:gd name="T3" fmla="*/ 0 h 9"/>
                <a:gd name="T4" fmla="*/ 6 w 12"/>
                <a:gd name="T5" fmla="*/ 9 h 9"/>
              </a:gdLst>
              <a:ahLst/>
              <a:cxnLst>
                <a:cxn ang="0">
                  <a:pos x="T0" y="T1"/>
                </a:cxn>
                <a:cxn ang="0">
                  <a:pos x="T2" y="T3"/>
                </a:cxn>
                <a:cxn ang="0">
                  <a:pos x="T4" y="T5"/>
                </a:cxn>
              </a:cxnLst>
              <a:rect l="0" t="0" r="r" b="b"/>
              <a:pathLst>
                <a:path w="12" h="9">
                  <a:moveTo>
                    <a:pt x="6" y="9"/>
                  </a:moveTo>
                  <a:cubicBezTo>
                    <a:pt x="11" y="9"/>
                    <a:pt x="12" y="0"/>
                    <a:pt x="6" y="0"/>
                  </a:cubicBezTo>
                  <a:cubicBezTo>
                    <a:pt x="1" y="0"/>
                    <a:pt x="0" y="9"/>
                    <a:pt x="6" y="9"/>
                  </a:cubicBezTo>
                  <a:close/>
                </a:path>
              </a:pathLst>
            </a:custGeom>
            <a:solidFill>
              <a:srgbClr val="F166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69">
              <a:extLst>
                <a:ext uri="{FF2B5EF4-FFF2-40B4-BE49-F238E27FC236}">
                  <a16:creationId xmlns:a16="http://schemas.microsoft.com/office/drawing/2014/main" id="{2DA68DDE-E38C-3FE2-47D7-D696B1A4A388}"/>
                </a:ext>
              </a:extLst>
            </p:cNvPr>
            <p:cNvSpPr>
              <a:spLocks/>
            </p:cNvSpPr>
            <p:nvPr/>
          </p:nvSpPr>
          <p:spPr bwMode="auto">
            <a:xfrm>
              <a:off x="6138738" y="3895649"/>
              <a:ext cx="37174" cy="24782"/>
            </a:xfrm>
            <a:custGeom>
              <a:avLst/>
              <a:gdLst>
                <a:gd name="T0" fmla="*/ 11 w 21"/>
                <a:gd name="T1" fmla="*/ 0 h 14"/>
                <a:gd name="T2" fmla="*/ 10 w 21"/>
                <a:gd name="T3" fmla="*/ 14 h 14"/>
                <a:gd name="T4" fmla="*/ 11 w 21"/>
                <a:gd name="T5" fmla="*/ 0 h 14"/>
              </a:gdLst>
              <a:ahLst/>
              <a:cxnLst>
                <a:cxn ang="0">
                  <a:pos x="T0" y="T1"/>
                </a:cxn>
                <a:cxn ang="0">
                  <a:pos x="T2" y="T3"/>
                </a:cxn>
                <a:cxn ang="0">
                  <a:pos x="T4" y="T5"/>
                </a:cxn>
              </a:cxnLst>
              <a:rect l="0" t="0" r="r" b="b"/>
              <a:pathLst>
                <a:path w="21" h="14">
                  <a:moveTo>
                    <a:pt x="11" y="0"/>
                  </a:moveTo>
                  <a:cubicBezTo>
                    <a:pt x="1" y="0"/>
                    <a:pt x="0" y="14"/>
                    <a:pt x="10" y="14"/>
                  </a:cubicBezTo>
                  <a:cubicBezTo>
                    <a:pt x="20" y="14"/>
                    <a:pt x="21" y="0"/>
                    <a:pt x="11" y="0"/>
                  </a:cubicBezTo>
                  <a:close/>
                </a:path>
              </a:pathLst>
            </a:custGeom>
            <a:solidFill>
              <a:srgbClr val="F166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70">
              <a:extLst>
                <a:ext uri="{FF2B5EF4-FFF2-40B4-BE49-F238E27FC236}">
                  <a16:creationId xmlns:a16="http://schemas.microsoft.com/office/drawing/2014/main" id="{596E21B2-7159-112A-0D7F-5E891C4D72A5}"/>
                </a:ext>
              </a:extLst>
            </p:cNvPr>
            <p:cNvSpPr>
              <a:spLocks/>
            </p:cNvSpPr>
            <p:nvPr/>
          </p:nvSpPr>
          <p:spPr bwMode="auto">
            <a:xfrm>
              <a:off x="6213085" y="3897198"/>
              <a:ext cx="30978" cy="21685"/>
            </a:xfrm>
            <a:custGeom>
              <a:avLst/>
              <a:gdLst>
                <a:gd name="T0" fmla="*/ 9 w 17"/>
                <a:gd name="T1" fmla="*/ 0 h 12"/>
                <a:gd name="T2" fmla="*/ 8 w 17"/>
                <a:gd name="T3" fmla="*/ 12 h 12"/>
                <a:gd name="T4" fmla="*/ 9 w 17"/>
                <a:gd name="T5" fmla="*/ 0 h 12"/>
              </a:gdLst>
              <a:ahLst/>
              <a:cxnLst>
                <a:cxn ang="0">
                  <a:pos x="T0" y="T1"/>
                </a:cxn>
                <a:cxn ang="0">
                  <a:pos x="T2" y="T3"/>
                </a:cxn>
                <a:cxn ang="0">
                  <a:pos x="T4" y="T5"/>
                </a:cxn>
              </a:cxnLst>
              <a:rect l="0" t="0" r="r" b="b"/>
              <a:pathLst>
                <a:path w="17" h="12">
                  <a:moveTo>
                    <a:pt x="9" y="0"/>
                  </a:moveTo>
                  <a:cubicBezTo>
                    <a:pt x="1" y="0"/>
                    <a:pt x="0" y="12"/>
                    <a:pt x="8" y="12"/>
                  </a:cubicBezTo>
                  <a:cubicBezTo>
                    <a:pt x="16" y="12"/>
                    <a:pt x="17" y="0"/>
                    <a:pt x="9" y="0"/>
                  </a:cubicBezTo>
                  <a:close/>
                </a:path>
              </a:pathLst>
            </a:custGeom>
            <a:solidFill>
              <a:srgbClr val="F166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71">
              <a:extLst>
                <a:ext uri="{FF2B5EF4-FFF2-40B4-BE49-F238E27FC236}">
                  <a16:creationId xmlns:a16="http://schemas.microsoft.com/office/drawing/2014/main" id="{DF2FD80C-0C41-EDC2-6A18-7654D3E7D4EC}"/>
                </a:ext>
              </a:extLst>
            </p:cNvPr>
            <p:cNvSpPr>
              <a:spLocks/>
            </p:cNvSpPr>
            <p:nvPr/>
          </p:nvSpPr>
          <p:spPr bwMode="auto">
            <a:xfrm>
              <a:off x="6284334" y="3883258"/>
              <a:ext cx="46467" cy="32527"/>
            </a:xfrm>
            <a:custGeom>
              <a:avLst/>
              <a:gdLst>
                <a:gd name="T0" fmla="*/ 22 w 25"/>
                <a:gd name="T1" fmla="*/ 7 h 18"/>
                <a:gd name="T2" fmla="*/ 14 w 25"/>
                <a:gd name="T3" fmla="*/ 0 h 18"/>
                <a:gd name="T4" fmla="*/ 13 w 25"/>
                <a:gd name="T5" fmla="*/ 18 h 18"/>
                <a:gd name="T6" fmla="*/ 22 w 25"/>
                <a:gd name="T7" fmla="*/ 11 h 18"/>
                <a:gd name="T8" fmla="*/ 22 w 25"/>
                <a:gd name="T9" fmla="*/ 7 h 18"/>
              </a:gdLst>
              <a:ahLst/>
              <a:cxnLst>
                <a:cxn ang="0">
                  <a:pos x="T0" y="T1"/>
                </a:cxn>
                <a:cxn ang="0">
                  <a:pos x="T2" y="T3"/>
                </a:cxn>
                <a:cxn ang="0">
                  <a:pos x="T4" y="T5"/>
                </a:cxn>
                <a:cxn ang="0">
                  <a:pos x="T6" y="T7"/>
                </a:cxn>
                <a:cxn ang="0">
                  <a:pos x="T8" y="T9"/>
                </a:cxn>
              </a:cxnLst>
              <a:rect l="0" t="0" r="r" b="b"/>
              <a:pathLst>
                <a:path w="25" h="18">
                  <a:moveTo>
                    <a:pt x="22" y="7"/>
                  </a:moveTo>
                  <a:cubicBezTo>
                    <a:pt x="22" y="3"/>
                    <a:pt x="19" y="0"/>
                    <a:pt x="14" y="0"/>
                  </a:cubicBezTo>
                  <a:cubicBezTo>
                    <a:pt x="2" y="0"/>
                    <a:pt x="0" y="18"/>
                    <a:pt x="13" y="18"/>
                  </a:cubicBezTo>
                  <a:cubicBezTo>
                    <a:pt x="18" y="18"/>
                    <a:pt x="21" y="14"/>
                    <a:pt x="22" y="11"/>
                  </a:cubicBezTo>
                  <a:cubicBezTo>
                    <a:pt x="24" y="10"/>
                    <a:pt x="25" y="7"/>
                    <a:pt x="22" y="7"/>
                  </a:cubicBezTo>
                  <a:close/>
                </a:path>
              </a:pathLst>
            </a:custGeom>
            <a:solidFill>
              <a:srgbClr val="F166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272">
              <a:extLst>
                <a:ext uri="{FF2B5EF4-FFF2-40B4-BE49-F238E27FC236}">
                  <a16:creationId xmlns:a16="http://schemas.microsoft.com/office/drawing/2014/main" id="{9403A234-F593-0152-D994-3B01B02C02BD}"/>
                </a:ext>
              </a:extLst>
            </p:cNvPr>
            <p:cNvSpPr>
              <a:spLocks/>
            </p:cNvSpPr>
            <p:nvPr/>
          </p:nvSpPr>
          <p:spPr bwMode="auto">
            <a:xfrm>
              <a:off x="6367975" y="3957605"/>
              <a:ext cx="43369" cy="27880"/>
            </a:xfrm>
            <a:custGeom>
              <a:avLst/>
              <a:gdLst>
                <a:gd name="T0" fmla="*/ 13 w 24"/>
                <a:gd name="T1" fmla="*/ 0 h 16"/>
                <a:gd name="T2" fmla="*/ 11 w 24"/>
                <a:gd name="T3" fmla="*/ 16 h 16"/>
                <a:gd name="T4" fmla="*/ 13 w 24"/>
                <a:gd name="T5" fmla="*/ 0 h 16"/>
              </a:gdLst>
              <a:ahLst/>
              <a:cxnLst>
                <a:cxn ang="0">
                  <a:pos x="T0" y="T1"/>
                </a:cxn>
                <a:cxn ang="0">
                  <a:pos x="T2" y="T3"/>
                </a:cxn>
                <a:cxn ang="0">
                  <a:pos x="T4" y="T5"/>
                </a:cxn>
              </a:cxnLst>
              <a:rect l="0" t="0" r="r" b="b"/>
              <a:pathLst>
                <a:path w="24" h="16">
                  <a:moveTo>
                    <a:pt x="13" y="0"/>
                  </a:moveTo>
                  <a:cubicBezTo>
                    <a:pt x="2" y="0"/>
                    <a:pt x="0" y="16"/>
                    <a:pt x="11" y="16"/>
                  </a:cubicBezTo>
                  <a:cubicBezTo>
                    <a:pt x="22" y="16"/>
                    <a:pt x="24" y="0"/>
                    <a:pt x="13" y="0"/>
                  </a:cubicBezTo>
                  <a:close/>
                </a:path>
              </a:pathLst>
            </a:custGeom>
            <a:solidFill>
              <a:srgbClr val="F166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273">
              <a:extLst>
                <a:ext uri="{FF2B5EF4-FFF2-40B4-BE49-F238E27FC236}">
                  <a16:creationId xmlns:a16="http://schemas.microsoft.com/office/drawing/2014/main" id="{540C24BB-15C5-A1A8-896C-4E1E27D9CDB4}"/>
                </a:ext>
              </a:extLst>
            </p:cNvPr>
            <p:cNvSpPr>
              <a:spLocks/>
            </p:cNvSpPr>
            <p:nvPr/>
          </p:nvSpPr>
          <p:spPr bwMode="auto">
            <a:xfrm>
              <a:off x="6344742" y="4033501"/>
              <a:ext cx="30978" cy="18587"/>
            </a:xfrm>
            <a:custGeom>
              <a:avLst/>
              <a:gdLst>
                <a:gd name="T0" fmla="*/ 9 w 17"/>
                <a:gd name="T1" fmla="*/ 0 h 11"/>
                <a:gd name="T2" fmla="*/ 8 w 17"/>
                <a:gd name="T3" fmla="*/ 11 h 11"/>
                <a:gd name="T4" fmla="*/ 9 w 17"/>
                <a:gd name="T5" fmla="*/ 0 h 11"/>
              </a:gdLst>
              <a:ahLst/>
              <a:cxnLst>
                <a:cxn ang="0">
                  <a:pos x="T0" y="T1"/>
                </a:cxn>
                <a:cxn ang="0">
                  <a:pos x="T2" y="T3"/>
                </a:cxn>
                <a:cxn ang="0">
                  <a:pos x="T4" y="T5"/>
                </a:cxn>
              </a:cxnLst>
              <a:rect l="0" t="0" r="r" b="b"/>
              <a:pathLst>
                <a:path w="17" h="11">
                  <a:moveTo>
                    <a:pt x="9" y="0"/>
                  </a:moveTo>
                  <a:cubicBezTo>
                    <a:pt x="1" y="0"/>
                    <a:pt x="0" y="11"/>
                    <a:pt x="8" y="11"/>
                  </a:cubicBezTo>
                  <a:cubicBezTo>
                    <a:pt x="16" y="11"/>
                    <a:pt x="17" y="0"/>
                    <a:pt x="9" y="0"/>
                  </a:cubicBezTo>
                  <a:close/>
                </a:path>
              </a:pathLst>
            </a:custGeom>
            <a:solidFill>
              <a:srgbClr val="F166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274">
              <a:extLst>
                <a:ext uri="{FF2B5EF4-FFF2-40B4-BE49-F238E27FC236}">
                  <a16:creationId xmlns:a16="http://schemas.microsoft.com/office/drawing/2014/main" id="{23523274-948E-B9DD-1442-8DCA39322FBF}"/>
                </a:ext>
              </a:extLst>
            </p:cNvPr>
            <p:cNvSpPr>
              <a:spLocks/>
            </p:cNvSpPr>
            <p:nvPr/>
          </p:nvSpPr>
          <p:spPr bwMode="auto">
            <a:xfrm>
              <a:off x="6227025" y="3973094"/>
              <a:ext cx="32527" cy="23234"/>
            </a:xfrm>
            <a:custGeom>
              <a:avLst/>
              <a:gdLst>
                <a:gd name="T0" fmla="*/ 9 w 18"/>
                <a:gd name="T1" fmla="*/ 0 h 13"/>
                <a:gd name="T2" fmla="*/ 8 w 18"/>
                <a:gd name="T3" fmla="*/ 13 h 13"/>
                <a:gd name="T4" fmla="*/ 9 w 18"/>
                <a:gd name="T5" fmla="*/ 0 h 13"/>
              </a:gdLst>
              <a:ahLst/>
              <a:cxnLst>
                <a:cxn ang="0">
                  <a:pos x="T0" y="T1"/>
                </a:cxn>
                <a:cxn ang="0">
                  <a:pos x="T2" y="T3"/>
                </a:cxn>
                <a:cxn ang="0">
                  <a:pos x="T4" y="T5"/>
                </a:cxn>
              </a:cxnLst>
              <a:rect l="0" t="0" r="r" b="b"/>
              <a:pathLst>
                <a:path w="18" h="13">
                  <a:moveTo>
                    <a:pt x="9" y="0"/>
                  </a:moveTo>
                  <a:cubicBezTo>
                    <a:pt x="1" y="0"/>
                    <a:pt x="0" y="13"/>
                    <a:pt x="8" y="13"/>
                  </a:cubicBezTo>
                  <a:cubicBezTo>
                    <a:pt x="17" y="13"/>
                    <a:pt x="18" y="0"/>
                    <a:pt x="9" y="0"/>
                  </a:cubicBezTo>
                  <a:close/>
                </a:path>
              </a:pathLst>
            </a:custGeom>
            <a:solidFill>
              <a:srgbClr val="F166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275">
              <a:extLst>
                <a:ext uri="{FF2B5EF4-FFF2-40B4-BE49-F238E27FC236}">
                  <a16:creationId xmlns:a16="http://schemas.microsoft.com/office/drawing/2014/main" id="{879081F2-5E58-D754-2D0C-3A91F51B9C9A}"/>
                </a:ext>
              </a:extLst>
            </p:cNvPr>
            <p:cNvSpPr>
              <a:spLocks/>
            </p:cNvSpPr>
            <p:nvPr/>
          </p:nvSpPr>
          <p:spPr bwMode="auto">
            <a:xfrm>
              <a:off x="6115505" y="3969996"/>
              <a:ext cx="30978" cy="24782"/>
            </a:xfrm>
            <a:custGeom>
              <a:avLst/>
              <a:gdLst>
                <a:gd name="T0" fmla="*/ 5 w 17"/>
                <a:gd name="T1" fmla="*/ 13 h 14"/>
                <a:gd name="T2" fmla="*/ 16 w 17"/>
                <a:gd name="T3" fmla="*/ 8 h 14"/>
                <a:gd name="T4" fmla="*/ 10 w 17"/>
                <a:gd name="T5" fmla="*/ 0 h 14"/>
                <a:gd name="T6" fmla="*/ 3 w 17"/>
                <a:gd name="T7" fmla="*/ 5 h 14"/>
                <a:gd name="T8" fmla="*/ 5 w 17"/>
                <a:gd name="T9" fmla="*/ 13 h 14"/>
              </a:gdLst>
              <a:ahLst/>
              <a:cxnLst>
                <a:cxn ang="0">
                  <a:pos x="T0" y="T1"/>
                </a:cxn>
                <a:cxn ang="0">
                  <a:pos x="T2" y="T3"/>
                </a:cxn>
                <a:cxn ang="0">
                  <a:pos x="T4" y="T5"/>
                </a:cxn>
                <a:cxn ang="0">
                  <a:pos x="T6" y="T7"/>
                </a:cxn>
                <a:cxn ang="0">
                  <a:pos x="T8" y="T9"/>
                </a:cxn>
              </a:cxnLst>
              <a:rect l="0" t="0" r="r" b="b"/>
              <a:pathLst>
                <a:path w="17" h="14">
                  <a:moveTo>
                    <a:pt x="5" y="13"/>
                  </a:moveTo>
                  <a:cubicBezTo>
                    <a:pt x="9" y="14"/>
                    <a:pt x="14" y="13"/>
                    <a:pt x="16" y="8"/>
                  </a:cubicBezTo>
                  <a:cubicBezTo>
                    <a:pt x="17" y="4"/>
                    <a:pt x="14" y="0"/>
                    <a:pt x="10" y="0"/>
                  </a:cubicBezTo>
                  <a:cubicBezTo>
                    <a:pt x="7" y="0"/>
                    <a:pt x="4" y="2"/>
                    <a:pt x="3" y="5"/>
                  </a:cubicBezTo>
                  <a:cubicBezTo>
                    <a:pt x="0" y="7"/>
                    <a:pt x="1" y="13"/>
                    <a:pt x="5" y="13"/>
                  </a:cubicBezTo>
                  <a:close/>
                </a:path>
              </a:pathLst>
            </a:custGeom>
            <a:solidFill>
              <a:srgbClr val="F166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276">
              <a:extLst>
                <a:ext uri="{FF2B5EF4-FFF2-40B4-BE49-F238E27FC236}">
                  <a16:creationId xmlns:a16="http://schemas.microsoft.com/office/drawing/2014/main" id="{A332DECB-62A1-E007-854B-BB4821FE4A94}"/>
                </a:ext>
              </a:extLst>
            </p:cNvPr>
            <p:cNvSpPr>
              <a:spLocks/>
            </p:cNvSpPr>
            <p:nvPr/>
          </p:nvSpPr>
          <p:spPr bwMode="auto">
            <a:xfrm>
              <a:off x="6113955" y="4058283"/>
              <a:ext cx="37174" cy="26332"/>
            </a:xfrm>
            <a:custGeom>
              <a:avLst/>
              <a:gdLst>
                <a:gd name="T0" fmla="*/ 11 w 21"/>
                <a:gd name="T1" fmla="*/ 0 h 15"/>
                <a:gd name="T2" fmla="*/ 10 w 21"/>
                <a:gd name="T3" fmla="*/ 15 h 15"/>
                <a:gd name="T4" fmla="*/ 11 w 21"/>
                <a:gd name="T5" fmla="*/ 0 h 15"/>
              </a:gdLst>
              <a:ahLst/>
              <a:cxnLst>
                <a:cxn ang="0">
                  <a:pos x="T0" y="T1"/>
                </a:cxn>
                <a:cxn ang="0">
                  <a:pos x="T2" y="T3"/>
                </a:cxn>
                <a:cxn ang="0">
                  <a:pos x="T4" y="T5"/>
                </a:cxn>
              </a:cxnLst>
              <a:rect l="0" t="0" r="r" b="b"/>
              <a:pathLst>
                <a:path w="21" h="15">
                  <a:moveTo>
                    <a:pt x="11" y="0"/>
                  </a:moveTo>
                  <a:cubicBezTo>
                    <a:pt x="1" y="0"/>
                    <a:pt x="0" y="15"/>
                    <a:pt x="10" y="15"/>
                  </a:cubicBezTo>
                  <a:cubicBezTo>
                    <a:pt x="20" y="15"/>
                    <a:pt x="21" y="0"/>
                    <a:pt x="11" y="0"/>
                  </a:cubicBezTo>
                  <a:close/>
                </a:path>
              </a:pathLst>
            </a:custGeom>
            <a:solidFill>
              <a:srgbClr val="F166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277">
              <a:extLst>
                <a:ext uri="{FF2B5EF4-FFF2-40B4-BE49-F238E27FC236}">
                  <a16:creationId xmlns:a16="http://schemas.microsoft.com/office/drawing/2014/main" id="{1CDB608C-F81B-32B5-F7EE-0DEC16998BB8}"/>
                </a:ext>
              </a:extLst>
            </p:cNvPr>
            <p:cNvSpPr>
              <a:spLocks/>
            </p:cNvSpPr>
            <p:nvPr/>
          </p:nvSpPr>
          <p:spPr bwMode="auto">
            <a:xfrm>
              <a:off x="6214634" y="4041246"/>
              <a:ext cx="46467" cy="32527"/>
            </a:xfrm>
            <a:custGeom>
              <a:avLst/>
              <a:gdLst>
                <a:gd name="T0" fmla="*/ 14 w 26"/>
                <a:gd name="T1" fmla="*/ 0 h 18"/>
                <a:gd name="T2" fmla="*/ 12 w 26"/>
                <a:gd name="T3" fmla="*/ 18 h 18"/>
                <a:gd name="T4" fmla="*/ 14 w 26"/>
                <a:gd name="T5" fmla="*/ 0 h 18"/>
              </a:gdLst>
              <a:ahLst/>
              <a:cxnLst>
                <a:cxn ang="0">
                  <a:pos x="T0" y="T1"/>
                </a:cxn>
                <a:cxn ang="0">
                  <a:pos x="T2" y="T3"/>
                </a:cxn>
                <a:cxn ang="0">
                  <a:pos x="T4" y="T5"/>
                </a:cxn>
              </a:cxnLst>
              <a:rect l="0" t="0" r="r" b="b"/>
              <a:pathLst>
                <a:path w="26" h="18">
                  <a:moveTo>
                    <a:pt x="14" y="0"/>
                  </a:moveTo>
                  <a:cubicBezTo>
                    <a:pt x="2" y="0"/>
                    <a:pt x="0" y="18"/>
                    <a:pt x="12" y="18"/>
                  </a:cubicBezTo>
                  <a:cubicBezTo>
                    <a:pt x="25" y="18"/>
                    <a:pt x="26" y="0"/>
                    <a:pt x="14" y="0"/>
                  </a:cubicBezTo>
                  <a:close/>
                </a:path>
              </a:pathLst>
            </a:custGeom>
            <a:solidFill>
              <a:srgbClr val="F166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278">
              <a:extLst>
                <a:ext uri="{FF2B5EF4-FFF2-40B4-BE49-F238E27FC236}">
                  <a16:creationId xmlns:a16="http://schemas.microsoft.com/office/drawing/2014/main" id="{2514A6FF-5FC0-92E6-AC4D-58A8A510A7EC}"/>
                </a:ext>
              </a:extLst>
            </p:cNvPr>
            <p:cNvSpPr>
              <a:spLocks noEditPoints="1"/>
            </p:cNvSpPr>
            <p:nvPr/>
          </p:nvSpPr>
          <p:spPr bwMode="auto">
            <a:xfrm>
              <a:off x="5437087" y="3903393"/>
              <a:ext cx="442985" cy="325269"/>
            </a:xfrm>
            <a:custGeom>
              <a:avLst/>
              <a:gdLst>
                <a:gd name="T0" fmla="*/ 220 w 245"/>
                <a:gd name="T1" fmla="*/ 96 h 180"/>
                <a:gd name="T2" fmla="*/ 213 w 245"/>
                <a:gd name="T3" fmla="*/ 95 h 180"/>
                <a:gd name="T4" fmla="*/ 209 w 245"/>
                <a:gd name="T5" fmla="*/ 71 h 180"/>
                <a:gd name="T6" fmla="*/ 197 w 245"/>
                <a:gd name="T7" fmla="*/ 61 h 180"/>
                <a:gd name="T8" fmla="*/ 182 w 245"/>
                <a:gd name="T9" fmla="*/ 54 h 180"/>
                <a:gd name="T10" fmla="*/ 156 w 245"/>
                <a:gd name="T11" fmla="*/ 27 h 180"/>
                <a:gd name="T12" fmla="*/ 143 w 245"/>
                <a:gd name="T13" fmla="*/ 28 h 180"/>
                <a:gd name="T14" fmla="*/ 134 w 245"/>
                <a:gd name="T15" fmla="*/ 6 h 180"/>
                <a:gd name="T16" fmla="*/ 114 w 245"/>
                <a:gd name="T17" fmla="*/ 0 h 180"/>
                <a:gd name="T18" fmla="*/ 93 w 245"/>
                <a:gd name="T19" fmla="*/ 14 h 180"/>
                <a:gd name="T20" fmla="*/ 83 w 245"/>
                <a:gd name="T21" fmla="*/ 13 h 180"/>
                <a:gd name="T22" fmla="*/ 55 w 245"/>
                <a:gd name="T23" fmla="*/ 41 h 180"/>
                <a:gd name="T24" fmla="*/ 30 w 245"/>
                <a:gd name="T25" fmla="*/ 51 h 180"/>
                <a:gd name="T26" fmla="*/ 13 w 245"/>
                <a:gd name="T27" fmla="*/ 73 h 180"/>
                <a:gd name="T28" fmla="*/ 16 w 245"/>
                <a:gd name="T29" fmla="*/ 107 h 180"/>
                <a:gd name="T30" fmla="*/ 8 w 245"/>
                <a:gd name="T31" fmla="*/ 115 h 180"/>
                <a:gd name="T32" fmla="*/ 11 w 245"/>
                <a:gd name="T33" fmla="*/ 156 h 180"/>
                <a:gd name="T34" fmla="*/ 11 w 245"/>
                <a:gd name="T35" fmla="*/ 167 h 180"/>
                <a:gd name="T36" fmla="*/ 177 w 245"/>
                <a:gd name="T37" fmla="*/ 176 h 180"/>
                <a:gd name="T38" fmla="*/ 180 w 245"/>
                <a:gd name="T39" fmla="*/ 176 h 180"/>
                <a:gd name="T40" fmla="*/ 229 w 245"/>
                <a:gd name="T41" fmla="*/ 148 h 180"/>
                <a:gd name="T42" fmla="*/ 244 w 245"/>
                <a:gd name="T43" fmla="*/ 128 h 180"/>
                <a:gd name="T44" fmla="*/ 40 w 245"/>
                <a:gd name="T45" fmla="*/ 74 h 180"/>
                <a:gd name="T46" fmla="*/ 40 w 245"/>
                <a:gd name="T47" fmla="*/ 74 h 180"/>
                <a:gd name="T48" fmla="*/ 56 w 245"/>
                <a:gd name="T49" fmla="*/ 115 h 180"/>
                <a:gd name="T50" fmla="*/ 56 w 245"/>
                <a:gd name="T51" fmla="*/ 115 h 180"/>
                <a:gd name="T52" fmla="*/ 50 w 245"/>
                <a:gd name="T53" fmla="*/ 120 h 180"/>
                <a:gd name="T54" fmla="*/ 46 w 245"/>
                <a:gd name="T55" fmla="*/ 110 h 180"/>
                <a:gd name="T56" fmla="*/ 57 w 245"/>
                <a:gd name="T57" fmla="*/ 112 h 180"/>
                <a:gd name="T58" fmla="*/ 56 w 245"/>
                <a:gd name="T59" fmla="*/ 115 h 180"/>
                <a:gd name="T60" fmla="*/ 69 w 245"/>
                <a:gd name="T61" fmla="*/ 70 h 180"/>
                <a:gd name="T62" fmla="*/ 69 w 245"/>
                <a:gd name="T63" fmla="*/ 70 h 180"/>
                <a:gd name="T64" fmla="*/ 101 w 245"/>
                <a:gd name="T65" fmla="*/ 96 h 180"/>
                <a:gd name="T66" fmla="*/ 100 w 245"/>
                <a:gd name="T67" fmla="*/ 50 h 180"/>
                <a:gd name="T68" fmla="*/ 93 w 245"/>
                <a:gd name="T69" fmla="*/ 42 h 180"/>
                <a:gd name="T70" fmla="*/ 108 w 245"/>
                <a:gd name="T71" fmla="*/ 44 h 180"/>
                <a:gd name="T72" fmla="*/ 113 w 245"/>
                <a:gd name="T73" fmla="*/ 80 h 180"/>
                <a:gd name="T74" fmla="*/ 113 w 245"/>
                <a:gd name="T75" fmla="*/ 80 h 180"/>
                <a:gd name="T76" fmla="*/ 126 w 245"/>
                <a:gd name="T77" fmla="*/ 41 h 180"/>
                <a:gd name="T78" fmla="*/ 138 w 245"/>
                <a:gd name="T79" fmla="*/ 118 h 180"/>
                <a:gd name="T80" fmla="*/ 138 w 245"/>
                <a:gd name="T81" fmla="*/ 118 h 180"/>
                <a:gd name="T82" fmla="*/ 148 w 245"/>
                <a:gd name="T83" fmla="*/ 88 h 180"/>
                <a:gd name="T84" fmla="*/ 151 w 245"/>
                <a:gd name="T85" fmla="*/ 80 h 180"/>
                <a:gd name="T86" fmla="*/ 158 w 245"/>
                <a:gd name="T87" fmla="*/ 81 h 180"/>
                <a:gd name="T88" fmla="*/ 151 w 245"/>
                <a:gd name="T89" fmla="*/ 90 h 180"/>
                <a:gd name="T90" fmla="*/ 200 w 245"/>
                <a:gd name="T91" fmla="*/ 11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5" h="180">
                  <a:moveTo>
                    <a:pt x="234" y="103"/>
                  </a:moveTo>
                  <a:cubicBezTo>
                    <a:pt x="230" y="99"/>
                    <a:pt x="225" y="97"/>
                    <a:pt x="220" y="96"/>
                  </a:cubicBezTo>
                  <a:cubicBezTo>
                    <a:pt x="218" y="96"/>
                    <a:pt x="215" y="95"/>
                    <a:pt x="213" y="95"/>
                  </a:cubicBezTo>
                  <a:cubicBezTo>
                    <a:pt x="213" y="95"/>
                    <a:pt x="213" y="95"/>
                    <a:pt x="213" y="95"/>
                  </a:cubicBezTo>
                  <a:cubicBezTo>
                    <a:pt x="214" y="91"/>
                    <a:pt x="215" y="88"/>
                    <a:pt x="214" y="84"/>
                  </a:cubicBezTo>
                  <a:cubicBezTo>
                    <a:pt x="214" y="79"/>
                    <a:pt x="212" y="75"/>
                    <a:pt x="209" y="71"/>
                  </a:cubicBezTo>
                  <a:cubicBezTo>
                    <a:pt x="208" y="70"/>
                    <a:pt x="208" y="70"/>
                    <a:pt x="208" y="70"/>
                  </a:cubicBezTo>
                  <a:cubicBezTo>
                    <a:pt x="205" y="66"/>
                    <a:pt x="201" y="63"/>
                    <a:pt x="197" y="61"/>
                  </a:cubicBezTo>
                  <a:cubicBezTo>
                    <a:pt x="192" y="59"/>
                    <a:pt x="187" y="58"/>
                    <a:pt x="182" y="58"/>
                  </a:cubicBezTo>
                  <a:cubicBezTo>
                    <a:pt x="182" y="57"/>
                    <a:pt x="182" y="55"/>
                    <a:pt x="182" y="54"/>
                  </a:cubicBezTo>
                  <a:cubicBezTo>
                    <a:pt x="181" y="46"/>
                    <a:pt x="177" y="39"/>
                    <a:pt x="171" y="34"/>
                  </a:cubicBezTo>
                  <a:cubicBezTo>
                    <a:pt x="166" y="31"/>
                    <a:pt x="161" y="28"/>
                    <a:pt x="156" y="27"/>
                  </a:cubicBezTo>
                  <a:cubicBezTo>
                    <a:pt x="153" y="27"/>
                    <a:pt x="150" y="27"/>
                    <a:pt x="147" y="27"/>
                  </a:cubicBezTo>
                  <a:cubicBezTo>
                    <a:pt x="146" y="27"/>
                    <a:pt x="145" y="27"/>
                    <a:pt x="143" y="28"/>
                  </a:cubicBezTo>
                  <a:cubicBezTo>
                    <a:pt x="144" y="26"/>
                    <a:pt x="144" y="25"/>
                    <a:pt x="143" y="23"/>
                  </a:cubicBezTo>
                  <a:cubicBezTo>
                    <a:pt x="143" y="17"/>
                    <a:pt x="139" y="11"/>
                    <a:pt x="134" y="6"/>
                  </a:cubicBezTo>
                  <a:cubicBezTo>
                    <a:pt x="130" y="3"/>
                    <a:pt x="126" y="1"/>
                    <a:pt x="121" y="0"/>
                  </a:cubicBezTo>
                  <a:cubicBezTo>
                    <a:pt x="114" y="0"/>
                    <a:pt x="114" y="0"/>
                    <a:pt x="114" y="0"/>
                  </a:cubicBezTo>
                  <a:cubicBezTo>
                    <a:pt x="107" y="0"/>
                    <a:pt x="100" y="5"/>
                    <a:pt x="96" y="9"/>
                  </a:cubicBezTo>
                  <a:cubicBezTo>
                    <a:pt x="95" y="11"/>
                    <a:pt x="93" y="12"/>
                    <a:pt x="93" y="14"/>
                  </a:cubicBezTo>
                  <a:cubicBezTo>
                    <a:pt x="92" y="14"/>
                    <a:pt x="92" y="14"/>
                    <a:pt x="91" y="14"/>
                  </a:cubicBezTo>
                  <a:cubicBezTo>
                    <a:pt x="88" y="14"/>
                    <a:pt x="86" y="13"/>
                    <a:pt x="83" y="13"/>
                  </a:cubicBezTo>
                  <a:cubicBezTo>
                    <a:pt x="75" y="14"/>
                    <a:pt x="67" y="18"/>
                    <a:pt x="63" y="24"/>
                  </a:cubicBezTo>
                  <a:cubicBezTo>
                    <a:pt x="58" y="29"/>
                    <a:pt x="56" y="35"/>
                    <a:pt x="55" y="41"/>
                  </a:cubicBezTo>
                  <a:cubicBezTo>
                    <a:pt x="54" y="41"/>
                    <a:pt x="52" y="41"/>
                    <a:pt x="50" y="41"/>
                  </a:cubicBezTo>
                  <a:cubicBezTo>
                    <a:pt x="43" y="41"/>
                    <a:pt x="35" y="46"/>
                    <a:pt x="30" y="51"/>
                  </a:cubicBezTo>
                  <a:cubicBezTo>
                    <a:pt x="26" y="55"/>
                    <a:pt x="24" y="61"/>
                    <a:pt x="23" y="66"/>
                  </a:cubicBezTo>
                  <a:cubicBezTo>
                    <a:pt x="19" y="68"/>
                    <a:pt x="15" y="70"/>
                    <a:pt x="13" y="73"/>
                  </a:cubicBezTo>
                  <a:cubicBezTo>
                    <a:pt x="8" y="78"/>
                    <a:pt x="6" y="85"/>
                    <a:pt x="7" y="91"/>
                  </a:cubicBezTo>
                  <a:cubicBezTo>
                    <a:pt x="8" y="97"/>
                    <a:pt x="11" y="103"/>
                    <a:pt x="16" y="107"/>
                  </a:cubicBezTo>
                  <a:cubicBezTo>
                    <a:pt x="17" y="108"/>
                    <a:pt x="17" y="108"/>
                    <a:pt x="17" y="108"/>
                  </a:cubicBezTo>
                  <a:cubicBezTo>
                    <a:pt x="13" y="110"/>
                    <a:pt x="10" y="113"/>
                    <a:pt x="8" y="115"/>
                  </a:cubicBezTo>
                  <a:cubicBezTo>
                    <a:pt x="2" y="121"/>
                    <a:pt x="0" y="129"/>
                    <a:pt x="1" y="137"/>
                  </a:cubicBezTo>
                  <a:cubicBezTo>
                    <a:pt x="1" y="144"/>
                    <a:pt x="5" y="152"/>
                    <a:pt x="11" y="156"/>
                  </a:cubicBezTo>
                  <a:cubicBezTo>
                    <a:pt x="14" y="158"/>
                    <a:pt x="16" y="160"/>
                    <a:pt x="19" y="161"/>
                  </a:cubicBezTo>
                  <a:cubicBezTo>
                    <a:pt x="16" y="163"/>
                    <a:pt x="13" y="165"/>
                    <a:pt x="11" y="167"/>
                  </a:cubicBezTo>
                  <a:cubicBezTo>
                    <a:pt x="8" y="171"/>
                    <a:pt x="6" y="175"/>
                    <a:pt x="5" y="180"/>
                  </a:cubicBezTo>
                  <a:cubicBezTo>
                    <a:pt x="177" y="176"/>
                    <a:pt x="177" y="176"/>
                    <a:pt x="177" y="176"/>
                  </a:cubicBezTo>
                  <a:cubicBezTo>
                    <a:pt x="178" y="176"/>
                    <a:pt x="178" y="175"/>
                    <a:pt x="179" y="174"/>
                  </a:cubicBezTo>
                  <a:cubicBezTo>
                    <a:pt x="179" y="175"/>
                    <a:pt x="180" y="176"/>
                    <a:pt x="180" y="176"/>
                  </a:cubicBezTo>
                  <a:cubicBezTo>
                    <a:pt x="233" y="175"/>
                    <a:pt x="233" y="175"/>
                    <a:pt x="233" y="175"/>
                  </a:cubicBezTo>
                  <a:cubicBezTo>
                    <a:pt x="236" y="167"/>
                    <a:pt x="235" y="156"/>
                    <a:pt x="229" y="148"/>
                  </a:cubicBezTo>
                  <a:cubicBezTo>
                    <a:pt x="230" y="147"/>
                    <a:pt x="231" y="147"/>
                    <a:pt x="232" y="146"/>
                  </a:cubicBezTo>
                  <a:cubicBezTo>
                    <a:pt x="238" y="142"/>
                    <a:pt x="242" y="135"/>
                    <a:pt x="244" y="128"/>
                  </a:cubicBezTo>
                  <a:cubicBezTo>
                    <a:pt x="245" y="119"/>
                    <a:pt x="242" y="109"/>
                    <a:pt x="234" y="103"/>
                  </a:cubicBezTo>
                  <a:close/>
                  <a:moveTo>
                    <a:pt x="40" y="74"/>
                  </a:moveTo>
                  <a:cubicBezTo>
                    <a:pt x="50" y="74"/>
                    <a:pt x="49" y="88"/>
                    <a:pt x="39" y="88"/>
                  </a:cubicBezTo>
                  <a:cubicBezTo>
                    <a:pt x="29" y="88"/>
                    <a:pt x="30" y="74"/>
                    <a:pt x="40" y="74"/>
                  </a:cubicBezTo>
                  <a:close/>
                  <a:moveTo>
                    <a:pt x="57" y="115"/>
                  </a:moveTo>
                  <a:cubicBezTo>
                    <a:pt x="56" y="115"/>
                    <a:pt x="56" y="115"/>
                    <a:pt x="56" y="115"/>
                  </a:cubicBezTo>
                  <a:cubicBezTo>
                    <a:pt x="56" y="116"/>
                    <a:pt x="56" y="116"/>
                    <a:pt x="56" y="116"/>
                  </a:cubicBezTo>
                  <a:cubicBezTo>
                    <a:pt x="56" y="115"/>
                    <a:pt x="56" y="115"/>
                    <a:pt x="56" y="115"/>
                  </a:cubicBezTo>
                  <a:cubicBezTo>
                    <a:pt x="56" y="116"/>
                    <a:pt x="55" y="117"/>
                    <a:pt x="54" y="118"/>
                  </a:cubicBezTo>
                  <a:cubicBezTo>
                    <a:pt x="53" y="119"/>
                    <a:pt x="52" y="120"/>
                    <a:pt x="50" y="120"/>
                  </a:cubicBezTo>
                  <a:cubicBezTo>
                    <a:pt x="48" y="120"/>
                    <a:pt x="46" y="119"/>
                    <a:pt x="45" y="117"/>
                  </a:cubicBezTo>
                  <a:cubicBezTo>
                    <a:pt x="44" y="115"/>
                    <a:pt x="44" y="112"/>
                    <a:pt x="46" y="110"/>
                  </a:cubicBezTo>
                  <a:cubicBezTo>
                    <a:pt x="47" y="107"/>
                    <a:pt x="52" y="106"/>
                    <a:pt x="54" y="108"/>
                  </a:cubicBezTo>
                  <a:cubicBezTo>
                    <a:pt x="55" y="109"/>
                    <a:pt x="57" y="110"/>
                    <a:pt x="57" y="112"/>
                  </a:cubicBezTo>
                  <a:cubicBezTo>
                    <a:pt x="57" y="113"/>
                    <a:pt x="57" y="114"/>
                    <a:pt x="56" y="115"/>
                  </a:cubicBezTo>
                  <a:cubicBezTo>
                    <a:pt x="56" y="115"/>
                    <a:pt x="56" y="115"/>
                    <a:pt x="56" y="115"/>
                  </a:cubicBezTo>
                  <a:cubicBezTo>
                    <a:pt x="57" y="114"/>
                    <a:pt x="57" y="115"/>
                    <a:pt x="57" y="115"/>
                  </a:cubicBezTo>
                  <a:close/>
                  <a:moveTo>
                    <a:pt x="69" y="70"/>
                  </a:moveTo>
                  <a:cubicBezTo>
                    <a:pt x="62" y="70"/>
                    <a:pt x="63" y="60"/>
                    <a:pt x="69" y="60"/>
                  </a:cubicBezTo>
                  <a:cubicBezTo>
                    <a:pt x="76" y="60"/>
                    <a:pt x="75" y="70"/>
                    <a:pt x="69" y="70"/>
                  </a:cubicBezTo>
                  <a:close/>
                  <a:moveTo>
                    <a:pt x="100" y="110"/>
                  </a:moveTo>
                  <a:cubicBezTo>
                    <a:pt x="91" y="110"/>
                    <a:pt x="92" y="96"/>
                    <a:pt x="101" y="96"/>
                  </a:cubicBezTo>
                  <a:cubicBezTo>
                    <a:pt x="110" y="96"/>
                    <a:pt x="109" y="110"/>
                    <a:pt x="100" y="110"/>
                  </a:cubicBezTo>
                  <a:close/>
                  <a:moveTo>
                    <a:pt x="100" y="50"/>
                  </a:moveTo>
                  <a:cubicBezTo>
                    <a:pt x="97" y="50"/>
                    <a:pt x="94" y="48"/>
                    <a:pt x="93" y="45"/>
                  </a:cubicBezTo>
                  <a:cubicBezTo>
                    <a:pt x="93" y="44"/>
                    <a:pt x="93" y="43"/>
                    <a:pt x="93" y="42"/>
                  </a:cubicBezTo>
                  <a:cubicBezTo>
                    <a:pt x="94" y="38"/>
                    <a:pt x="97" y="36"/>
                    <a:pt x="101" y="36"/>
                  </a:cubicBezTo>
                  <a:cubicBezTo>
                    <a:pt x="105" y="36"/>
                    <a:pt x="108" y="40"/>
                    <a:pt x="108" y="44"/>
                  </a:cubicBezTo>
                  <a:cubicBezTo>
                    <a:pt x="108" y="47"/>
                    <a:pt x="104" y="50"/>
                    <a:pt x="100" y="50"/>
                  </a:cubicBezTo>
                  <a:close/>
                  <a:moveTo>
                    <a:pt x="113" y="80"/>
                  </a:moveTo>
                  <a:cubicBezTo>
                    <a:pt x="106" y="80"/>
                    <a:pt x="107" y="70"/>
                    <a:pt x="113" y="70"/>
                  </a:cubicBezTo>
                  <a:cubicBezTo>
                    <a:pt x="120" y="70"/>
                    <a:pt x="119" y="80"/>
                    <a:pt x="113" y="80"/>
                  </a:cubicBezTo>
                  <a:close/>
                  <a:moveTo>
                    <a:pt x="125" y="53"/>
                  </a:moveTo>
                  <a:cubicBezTo>
                    <a:pt x="116" y="53"/>
                    <a:pt x="117" y="41"/>
                    <a:pt x="126" y="41"/>
                  </a:cubicBezTo>
                  <a:cubicBezTo>
                    <a:pt x="135" y="41"/>
                    <a:pt x="134" y="53"/>
                    <a:pt x="125" y="53"/>
                  </a:cubicBezTo>
                  <a:close/>
                  <a:moveTo>
                    <a:pt x="138" y="118"/>
                  </a:moveTo>
                  <a:cubicBezTo>
                    <a:pt x="131" y="118"/>
                    <a:pt x="132" y="108"/>
                    <a:pt x="139" y="108"/>
                  </a:cubicBezTo>
                  <a:cubicBezTo>
                    <a:pt x="145" y="108"/>
                    <a:pt x="145" y="118"/>
                    <a:pt x="138" y="118"/>
                  </a:cubicBezTo>
                  <a:close/>
                  <a:moveTo>
                    <a:pt x="151" y="90"/>
                  </a:moveTo>
                  <a:cubicBezTo>
                    <a:pt x="149" y="90"/>
                    <a:pt x="148" y="89"/>
                    <a:pt x="148" y="88"/>
                  </a:cubicBezTo>
                  <a:cubicBezTo>
                    <a:pt x="147" y="86"/>
                    <a:pt x="147" y="84"/>
                    <a:pt x="148" y="83"/>
                  </a:cubicBezTo>
                  <a:cubicBezTo>
                    <a:pt x="149" y="82"/>
                    <a:pt x="150" y="81"/>
                    <a:pt x="151" y="80"/>
                  </a:cubicBezTo>
                  <a:cubicBezTo>
                    <a:pt x="151" y="80"/>
                    <a:pt x="153" y="79"/>
                    <a:pt x="152" y="80"/>
                  </a:cubicBezTo>
                  <a:cubicBezTo>
                    <a:pt x="154" y="79"/>
                    <a:pt x="157" y="80"/>
                    <a:pt x="158" y="81"/>
                  </a:cubicBezTo>
                  <a:cubicBezTo>
                    <a:pt x="160" y="83"/>
                    <a:pt x="160" y="85"/>
                    <a:pt x="160" y="87"/>
                  </a:cubicBezTo>
                  <a:cubicBezTo>
                    <a:pt x="160" y="92"/>
                    <a:pt x="153" y="93"/>
                    <a:pt x="151" y="90"/>
                  </a:cubicBezTo>
                  <a:close/>
                  <a:moveTo>
                    <a:pt x="198" y="133"/>
                  </a:moveTo>
                  <a:cubicBezTo>
                    <a:pt x="187" y="133"/>
                    <a:pt x="188" y="117"/>
                    <a:pt x="200" y="117"/>
                  </a:cubicBezTo>
                  <a:cubicBezTo>
                    <a:pt x="211" y="117"/>
                    <a:pt x="210" y="133"/>
                    <a:pt x="198" y="133"/>
                  </a:cubicBezTo>
                  <a:close/>
                </a:path>
              </a:pathLst>
            </a:custGeom>
            <a:solidFill>
              <a:srgbClr val="36836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279">
              <a:extLst>
                <a:ext uri="{FF2B5EF4-FFF2-40B4-BE49-F238E27FC236}">
                  <a16:creationId xmlns:a16="http://schemas.microsoft.com/office/drawing/2014/main" id="{3413FD13-7533-7579-2EA1-E588BE390A48}"/>
                </a:ext>
              </a:extLst>
            </p:cNvPr>
            <p:cNvSpPr>
              <a:spLocks/>
            </p:cNvSpPr>
            <p:nvPr/>
          </p:nvSpPr>
          <p:spPr bwMode="auto">
            <a:xfrm>
              <a:off x="5604368" y="3968447"/>
              <a:ext cx="27880" cy="24782"/>
            </a:xfrm>
            <a:custGeom>
              <a:avLst/>
              <a:gdLst>
                <a:gd name="T0" fmla="*/ 8 w 15"/>
                <a:gd name="T1" fmla="*/ 0 h 14"/>
                <a:gd name="T2" fmla="*/ 0 w 15"/>
                <a:gd name="T3" fmla="*/ 6 h 14"/>
                <a:gd name="T4" fmla="*/ 0 w 15"/>
                <a:gd name="T5" fmla="*/ 9 h 14"/>
                <a:gd name="T6" fmla="*/ 7 w 15"/>
                <a:gd name="T7" fmla="*/ 14 h 14"/>
                <a:gd name="T8" fmla="*/ 15 w 15"/>
                <a:gd name="T9" fmla="*/ 8 h 14"/>
                <a:gd name="T10" fmla="*/ 8 w 15"/>
                <a:gd name="T11" fmla="*/ 0 h 14"/>
              </a:gdLst>
              <a:ahLst/>
              <a:cxnLst>
                <a:cxn ang="0">
                  <a:pos x="T0" y="T1"/>
                </a:cxn>
                <a:cxn ang="0">
                  <a:pos x="T2" y="T3"/>
                </a:cxn>
                <a:cxn ang="0">
                  <a:pos x="T4" y="T5"/>
                </a:cxn>
                <a:cxn ang="0">
                  <a:pos x="T6" y="T7"/>
                </a:cxn>
                <a:cxn ang="0">
                  <a:pos x="T8" y="T9"/>
                </a:cxn>
                <a:cxn ang="0">
                  <a:pos x="T10" y="T11"/>
                </a:cxn>
              </a:cxnLst>
              <a:rect l="0" t="0" r="r" b="b"/>
              <a:pathLst>
                <a:path w="15" h="14">
                  <a:moveTo>
                    <a:pt x="8" y="0"/>
                  </a:moveTo>
                  <a:cubicBezTo>
                    <a:pt x="4" y="0"/>
                    <a:pt x="1" y="2"/>
                    <a:pt x="0" y="6"/>
                  </a:cubicBezTo>
                  <a:cubicBezTo>
                    <a:pt x="0" y="7"/>
                    <a:pt x="0" y="8"/>
                    <a:pt x="0" y="9"/>
                  </a:cubicBezTo>
                  <a:cubicBezTo>
                    <a:pt x="1" y="12"/>
                    <a:pt x="4" y="14"/>
                    <a:pt x="7" y="14"/>
                  </a:cubicBezTo>
                  <a:cubicBezTo>
                    <a:pt x="11" y="14"/>
                    <a:pt x="15" y="11"/>
                    <a:pt x="15" y="8"/>
                  </a:cubicBezTo>
                  <a:cubicBezTo>
                    <a:pt x="15" y="4"/>
                    <a:pt x="12" y="0"/>
                    <a:pt x="8" y="0"/>
                  </a:cubicBezTo>
                  <a:close/>
                </a:path>
              </a:pathLst>
            </a:custGeom>
            <a:solidFill>
              <a:srgbClr val="F166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280">
              <a:extLst>
                <a:ext uri="{FF2B5EF4-FFF2-40B4-BE49-F238E27FC236}">
                  <a16:creationId xmlns:a16="http://schemas.microsoft.com/office/drawing/2014/main" id="{03106BD3-E180-5E16-413A-F038692792A8}"/>
                </a:ext>
              </a:extLst>
            </p:cNvPr>
            <p:cNvSpPr>
              <a:spLocks/>
            </p:cNvSpPr>
            <p:nvPr/>
          </p:nvSpPr>
          <p:spPr bwMode="auto">
            <a:xfrm>
              <a:off x="5646188" y="3976192"/>
              <a:ext cx="34076" cy="21685"/>
            </a:xfrm>
            <a:custGeom>
              <a:avLst/>
              <a:gdLst>
                <a:gd name="T0" fmla="*/ 10 w 19"/>
                <a:gd name="T1" fmla="*/ 0 h 12"/>
                <a:gd name="T2" fmla="*/ 9 w 19"/>
                <a:gd name="T3" fmla="*/ 12 h 12"/>
                <a:gd name="T4" fmla="*/ 10 w 19"/>
                <a:gd name="T5" fmla="*/ 0 h 12"/>
              </a:gdLst>
              <a:ahLst/>
              <a:cxnLst>
                <a:cxn ang="0">
                  <a:pos x="T0" y="T1"/>
                </a:cxn>
                <a:cxn ang="0">
                  <a:pos x="T2" y="T3"/>
                </a:cxn>
                <a:cxn ang="0">
                  <a:pos x="T4" y="T5"/>
                </a:cxn>
              </a:cxnLst>
              <a:rect l="0" t="0" r="r" b="b"/>
              <a:pathLst>
                <a:path w="19" h="12">
                  <a:moveTo>
                    <a:pt x="10" y="0"/>
                  </a:moveTo>
                  <a:cubicBezTo>
                    <a:pt x="1" y="0"/>
                    <a:pt x="0" y="12"/>
                    <a:pt x="9" y="12"/>
                  </a:cubicBezTo>
                  <a:cubicBezTo>
                    <a:pt x="18" y="12"/>
                    <a:pt x="19" y="0"/>
                    <a:pt x="10" y="0"/>
                  </a:cubicBezTo>
                  <a:close/>
                </a:path>
              </a:pathLst>
            </a:custGeom>
            <a:solidFill>
              <a:srgbClr val="F166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81">
              <a:extLst>
                <a:ext uri="{FF2B5EF4-FFF2-40B4-BE49-F238E27FC236}">
                  <a16:creationId xmlns:a16="http://schemas.microsoft.com/office/drawing/2014/main" id="{1CA123C0-CC45-A96F-437F-E3F9C7BA9EE5}"/>
                </a:ext>
              </a:extLst>
            </p:cNvPr>
            <p:cNvSpPr>
              <a:spLocks/>
            </p:cNvSpPr>
            <p:nvPr/>
          </p:nvSpPr>
          <p:spPr bwMode="auto">
            <a:xfrm>
              <a:off x="5701948" y="4045892"/>
              <a:ext cx="24782" cy="24782"/>
            </a:xfrm>
            <a:custGeom>
              <a:avLst/>
              <a:gdLst>
                <a:gd name="T0" fmla="*/ 5 w 13"/>
                <a:gd name="T1" fmla="*/ 1 h 14"/>
                <a:gd name="T2" fmla="*/ 4 w 13"/>
                <a:gd name="T3" fmla="*/ 1 h 14"/>
                <a:gd name="T4" fmla="*/ 1 w 13"/>
                <a:gd name="T5" fmla="*/ 4 h 14"/>
                <a:gd name="T6" fmla="*/ 1 w 13"/>
                <a:gd name="T7" fmla="*/ 9 h 14"/>
                <a:gd name="T8" fmla="*/ 4 w 13"/>
                <a:gd name="T9" fmla="*/ 11 h 14"/>
                <a:gd name="T10" fmla="*/ 13 w 13"/>
                <a:gd name="T11" fmla="*/ 8 h 14"/>
                <a:gd name="T12" fmla="*/ 11 w 13"/>
                <a:gd name="T13" fmla="*/ 2 h 14"/>
                <a:gd name="T14" fmla="*/ 5 w 13"/>
                <a:gd name="T15" fmla="*/ 1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4">
                  <a:moveTo>
                    <a:pt x="5" y="1"/>
                  </a:moveTo>
                  <a:cubicBezTo>
                    <a:pt x="6" y="0"/>
                    <a:pt x="4" y="1"/>
                    <a:pt x="4" y="1"/>
                  </a:cubicBezTo>
                  <a:cubicBezTo>
                    <a:pt x="3" y="2"/>
                    <a:pt x="2" y="3"/>
                    <a:pt x="1" y="4"/>
                  </a:cubicBezTo>
                  <a:cubicBezTo>
                    <a:pt x="0" y="5"/>
                    <a:pt x="0" y="7"/>
                    <a:pt x="1" y="9"/>
                  </a:cubicBezTo>
                  <a:cubicBezTo>
                    <a:pt x="1" y="10"/>
                    <a:pt x="2" y="11"/>
                    <a:pt x="4" y="11"/>
                  </a:cubicBezTo>
                  <a:cubicBezTo>
                    <a:pt x="6" y="14"/>
                    <a:pt x="13" y="13"/>
                    <a:pt x="13" y="8"/>
                  </a:cubicBezTo>
                  <a:cubicBezTo>
                    <a:pt x="13" y="6"/>
                    <a:pt x="13" y="4"/>
                    <a:pt x="11" y="2"/>
                  </a:cubicBezTo>
                  <a:cubicBezTo>
                    <a:pt x="10" y="1"/>
                    <a:pt x="7" y="0"/>
                    <a:pt x="5" y="1"/>
                  </a:cubicBezTo>
                  <a:close/>
                </a:path>
              </a:pathLst>
            </a:custGeom>
            <a:solidFill>
              <a:srgbClr val="F166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82">
              <a:extLst>
                <a:ext uri="{FF2B5EF4-FFF2-40B4-BE49-F238E27FC236}">
                  <a16:creationId xmlns:a16="http://schemas.microsoft.com/office/drawing/2014/main" id="{5633CCE0-D20E-8ECE-0A3C-4E1CB061B966}"/>
                </a:ext>
              </a:extLst>
            </p:cNvPr>
            <p:cNvSpPr>
              <a:spLocks/>
            </p:cNvSpPr>
            <p:nvPr/>
          </p:nvSpPr>
          <p:spPr bwMode="auto">
            <a:xfrm>
              <a:off x="5627601" y="4028854"/>
              <a:ext cx="26332" cy="18587"/>
            </a:xfrm>
            <a:custGeom>
              <a:avLst/>
              <a:gdLst>
                <a:gd name="T0" fmla="*/ 7 w 14"/>
                <a:gd name="T1" fmla="*/ 0 h 10"/>
                <a:gd name="T2" fmla="*/ 7 w 14"/>
                <a:gd name="T3" fmla="*/ 10 h 10"/>
                <a:gd name="T4" fmla="*/ 7 w 14"/>
                <a:gd name="T5" fmla="*/ 0 h 10"/>
              </a:gdLst>
              <a:ahLst/>
              <a:cxnLst>
                <a:cxn ang="0">
                  <a:pos x="T0" y="T1"/>
                </a:cxn>
                <a:cxn ang="0">
                  <a:pos x="T2" y="T3"/>
                </a:cxn>
                <a:cxn ang="0">
                  <a:pos x="T4" y="T5"/>
                </a:cxn>
              </a:cxnLst>
              <a:rect l="0" t="0" r="r" b="b"/>
              <a:pathLst>
                <a:path w="14" h="10">
                  <a:moveTo>
                    <a:pt x="7" y="0"/>
                  </a:moveTo>
                  <a:cubicBezTo>
                    <a:pt x="1" y="0"/>
                    <a:pt x="0" y="10"/>
                    <a:pt x="7" y="10"/>
                  </a:cubicBezTo>
                  <a:cubicBezTo>
                    <a:pt x="13" y="10"/>
                    <a:pt x="14" y="0"/>
                    <a:pt x="7" y="0"/>
                  </a:cubicBezTo>
                  <a:close/>
                </a:path>
              </a:pathLst>
            </a:custGeom>
            <a:solidFill>
              <a:srgbClr val="F166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83">
              <a:extLst>
                <a:ext uri="{FF2B5EF4-FFF2-40B4-BE49-F238E27FC236}">
                  <a16:creationId xmlns:a16="http://schemas.microsoft.com/office/drawing/2014/main" id="{390C3FBB-B99A-483B-DAC9-CBEC8297BC64}"/>
                </a:ext>
              </a:extLst>
            </p:cNvPr>
            <p:cNvSpPr>
              <a:spLocks/>
            </p:cNvSpPr>
            <p:nvPr/>
          </p:nvSpPr>
          <p:spPr bwMode="auto">
            <a:xfrm>
              <a:off x="5548608" y="4011816"/>
              <a:ext cx="24782" cy="17038"/>
            </a:xfrm>
            <a:custGeom>
              <a:avLst/>
              <a:gdLst>
                <a:gd name="T0" fmla="*/ 7 w 14"/>
                <a:gd name="T1" fmla="*/ 0 h 10"/>
                <a:gd name="T2" fmla="*/ 7 w 14"/>
                <a:gd name="T3" fmla="*/ 10 h 10"/>
                <a:gd name="T4" fmla="*/ 7 w 14"/>
                <a:gd name="T5" fmla="*/ 0 h 10"/>
              </a:gdLst>
              <a:ahLst/>
              <a:cxnLst>
                <a:cxn ang="0">
                  <a:pos x="T0" y="T1"/>
                </a:cxn>
                <a:cxn ang="0">
                  <a:pos x="T2" y="T3"/>
                </a:cxn>
                <a:cxn ang="0">
                  <a:pos x="T4" y="T5"/>
                </a:cxn>
              </a:cxnLst>
              <a:rect l="0" t="0" r="r" b="b"/>
              <a:pathLst>
                <a:path w="14" h="10">
                  <a:moveTo>
                    <a:pt x="7" y="0"/>
                  </a:moveTo>
                  <a:cubicBezTo>
                    <a:pt x="1" y="0"/>
                    <a:pt x="0" y="10"/>
                    <a:pt x="7" y="10"/>
                  </a:cubicBezTo>
                  <a:cubicBezTo>
                    <a:pt x="13" y="10"/>
                    <a:pt x="14" y="0"/>
                    <a:pt x="7" y="0"/>
                  </a:cubicBezTo>
                  <a:close/>
                </a:path>
              </a:pathLst>
            </a:custGeom>
            <a:solidFill>
              <a:srgbClr val="F166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84">
              <a:extLst>
                <a:ext uri="{FF2B5EF4-FFF2-40B4-BE49-F238E27FC236}">
                  <a16:creationId xmlns:a16="http://schemas.microsoft.com/office/drawing/2014/main" id="{42D8F3DE-CCFA-08D8-0776-9459D85F02E5}"/>
                </a:ext>
              </a:extLst>
            </p:cNvPr>
            <p:cNvSpPr>
              <a:spLocks/>
            </p:cNvSpPr>
            <p:nvPr/>
          </p:nvSpPr>
          <p:spPr bwMode="auto">
            <a:xfrm>
              <a:off x="5489750" y="4036598"/>
              <a:ext cx="37174" cy="24782"/>
            </a:xfrm>
            <a:custGeom>
              <a:avLst/>
              <a:gdLst>
                <a:gd name="T0" fmla="*/ 11 w 21"/>
                <a:gd name="T1" fmla="*/ 0 h 14"/>
                <a:gd name="T2" fmla="*/ 10 w 21"/>
                <a:gd name="T3" fmla="*/ 14 h 14"/>
                <a:gd name="T4" fmla="*/ 11 w 21"/>
                <a:gd name="T5" fmla="*/ 0 h 14"/>
              </a:gdLst>
              <a:ahLst/>
              <a:cxnLst>
                <a:cxn ang="0">
                  <a:pos x="T0" y="T1"/>
                </a:cxn>
                <a:cxn ang="0">
                  <a:pos x="T2" y="T3"/>
                </a:cxn>
                <a:cxn ang="0">
                  <a:pos x="T4" y="T5"/>
                </a:cxn>
              </a:cxnLst>
              <a:rect l="0" t="0" r="r" b="b"/>
              <a:pathLst>
                <a:path w="21" h="14">
                  <a:moveTo>
                    <a:pt x="11" y="0"/>
                  </a:moveTo>
                  <a:cubicBezTo>
                    <a:pt x="1" y="0"/>
                    <a:pt x="0" y="14"/>
                    <a:pt x="10" y="14"/>
                  </a:cubicBezTo>
                  <a:cubicBezTo>
                    <a:pt x="20" y="14"/>
                    <a:pt x="21" y="0"/>
                    <a:pt x="11" y="0"/>
                  </a:cubicBezTo>
                  <a:close/>
                </a:path>
              </a:pathLst>
            </a:custGeom>
            <a:solidFill>
              <a:srgbClr val="F166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85">
              <a:extLst>
                <a:ext uri="{FF2B5EF4-FFF2-40B4-BE49-F238E27FC236}">
                  <a16:creationId xmlns:a16="http://schemas.microsoft.com/office/drawing/2014/main" id="{4248B40A-39E6-B1BF-62E9-109F55DE2084}"/>
                </a:ext>
              </a:extLst>
            </p:cNvPr>
            <p:cNvSpPr>
              <a:spLocks/>
            </p:cNvSpPr>
            <p:nvPr/>
          </p:nvSpPr>
          <p:spPr bwMode="auto">
            <a:xfrm>
              <a:off x="5516080" y="4093908"/>
              <a:ext cx="23234" cy="26332"/>
            </a:xfrm>
            <a:custGeom>
              <a:avLst/>
              <a:gdLst>
                <a:gd name="T0" fmla="*/ 13 w 13"/>
                <a:gd name="T1" fmla="*/ 6 h 14"/>
                <a:gd name="T2" fmla="*/ 10 w 13"/>
                <a:gd name="T3" fmla="*/ 2 h 14"/>
                <a:gd name="T4" fmla="*/ 2 w 13"/>
                <a:gd name="T5" fmla="*/ 4 h 14"/>
                <a:gd name="T6" fmla="*/ 1 w 13"/>
                <a:gd name="T7" fmla="*/ 11 h 14"/>
                <a:gd name="T8" fmla="*/ 6 w 13"/>
                <a:gd name="T9" fmla="*/ 14 h 14"/>
                <a:gd name="T10" fmla="*/ 10 w 13"/>
                <a:gd name="T11" fmla="*/ 12 h 14"/>
                <a:gd name="T12" fmla="*/ 12 w 13"/>
                <a:gd name="T13" fmla="*/ 9 h 14"/>
                <a:gd name="T14" fmla="*/ 13 w 13"/>
                <a:gd name="T15" fmla="*/ 6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4">
                  <a:moveTo>
                    <a:pt x="13" y="6"/>
                  </a:moveTo>
                  <a:cubicBezTo>
                    <a:pt x="13" y="4"/>
                    <a:pt x="11" y="3"/>
                    <a:pt x="10" y="2"/>
                  </a:cubicBezTo>
                  <a:cubicBezTo>
                    <a:pt x="8" y="0"/>
                    <a:pt x="3" y="1"/>
                    <a:pt x="2" y="4"/>
                  </a:cubicBezTo>
                  <a:cubicBezTo>
                    <a:pt x="0" y="6"/>
                    <a:pt x="0" y="9"/>
                    <a:pt x="1" y="11"/>
                  </a:cubicBezTo>
                  <a:cubicBezTo>
                    <a:pt x="2" y="13"/>
                    <a:pt x="4" y="14"/>
                    <a:pt x="6" y="14"/>
                  </a:cubicBezTo>
                  <a:cubicBezTo>
                    <a:pt x="8" y="14"/>
                    <a:pt x="9" y="13"/>
                    <a:pt x="10" y="12"/>
                  </a:cubicBezTo>
                  <a:cubicBezTo>
                    <a:pt x="11" y="11"/>
                    <a:pt x="12" y="10"/>
                    <a:pt x="12" y="9"/>
                  </a:cubicBezTo>
                  <a:cubicBezTo>
                    <a:pt x="13" y="8"/>
                    <a:pt x="13" y="7"/>
                    <a:pt x="13" y="6"/>
                  </a:cubicBezTo>
                  <a:close/>
                </a:path>
              </a:pathLst>
            </a:custGeom>
            <a:solidFill>
              <a:srgbClr val="F166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286">
              <a:extLst>
                <a:ext uri="{FF2B5EF4-FFF2-40B4-BE49-F238E27FC236}">
                  <a16:creationId xmlns:a16="http://schemas.microsoft.com/office/drawing/2014/main" id="{77E55D3F-4309-E133-A702-EE138E02660E}"/>
                </a:ext>
              </a:extLst>
            </p:cNvPr>
            <p:cNvSpPr>
              <a:spLocks/>
            </p:cNvSpPr>
            <p:nvPr/>
          </p:nvSpPr>
          <p:spPr bwMode="auto">
            <a:xfrm>
              <a:off x="5537765" y="4109397"/>
              <a:ext cx="1549" cy="1549"/>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1"/>
                    <a:pt x="1" y="0"/>
                    <a:pt x="0" y="1"/>
                  </a:cubicBezTo>
                  <a:close/>
                </a:path>
              </a:pathLst>
            </a:custGeom>
            <a:solidFill>
              <a:srgbClr val="F166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Rectangle 287">
              <a:extLst>
                <a:ext uri="{FF2B5EF4-FFF2-40B4-BE49-F238E27FC236}">
                  <a16:creationId xmlns:a16="http://schemas.microsoft.com/office/drawing/2014/main" id="{146AAACD-32D2-CD02-7677-8549EA2EF6EE}"/>
                </a:ext>
              </a:extLst>
            </p:cNvPr>
            <p:cNvSpPr>
              <a:spLocks noChangeArrowheads="1"/>
            </p:cNvSpPr>
            <p:nvPr/>
          </p:nvSpPr>
          <p:spPr bwMode="auto">
            <a:xfrm>
              <a:off x="5537765" y="4110946"/>
              <a:ext cx="1549" cy="1549"/>
            </a:xfrm>
            <a:prstGeom prst="rect">
              <a:avLst/>
            </a:prstGeom>
            <a:solidFill>
              <a:srgbClr val="F1667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288">
              <a:extLst>
                <a:ext uri="{FF2B5EF4-FFF2-40B4-BE49-F238E27FC236}">
                  <a16:creationId xmlns:a16="http://schemas.microsoft.com/office/drawing/2014/main" id="{E50E93E3-4C90-AF65-2BC5-10E29197EF17}"/>
                </a:ext>
              </a:extLst>
            </p:cNvPr>
            <p:cNvSpPr>
              <a:spLocks/>
            </p:cNvSpPr>
            <p:nvPr/>
          </p:nvSpPr>
          <p:spPr bwMode="auto">
            <a:xfrm>
              <a:off x="5601270" y="4076870"/>
              <a:ext cx="34076" cy="24782"/>
            </a:xfrm>
            <a:custGeom>
              <a:avLst/>
              <a:gdLst>
                <a:gd name="T0" fmla="*/ 10 w 19"/>
                <a:gd name="T1" fmla="*/ 0 h 14"/>
                <a:gd name="T2" fmla="*/ 9 w 19"/>
                <a:gd name="T3" fmla="*/ 14 h 14"/>
                <a:gd name="T4" fmla="*/ 10 w 19"/>
                <a:gd name="T5" fmla="*/ 0 h 14"/>
              </a:gdLst>
              <a:ahLst/>
              <a:cxnLst>
                <a:cxn ang="0">
                  <a:pos x="T0" y="T1"/>
                </a:cxn>
                <a:cxn ang="0">
                  <a:pos x="T2" y="T3"/>
                </a:cxn>
                <a:cxn ang="0">
                  <a:pos x="T4" y="T5"/>
                </a:cxn>
              </a:cxnLst>
              <a:rect l="0" t="0" r="r" b="b"/>
              <a:pathLst>
                <a:path w="19" h="14">
                  <a:moveTo>
                    <a:pt x="10" y="0"/>
                  </a:moveTo>
                  <a:cubicBezTo>
                    <a:pt x="1" y="0"/>
                    <a:pt x="0" y="14"/>
                    <a:pt x="9" y="14"/>
                  </a:cubicBezTo>
                  <a:cubicBezTo>
                    <a:pt x="18" y="14"/>
                    <a:pt x="19" y="0"/>
                    <a:pt x="10" y="0"/>
                  </a:cubicBezTo>
                  <a:close/>
                </a:path>
              </a:pathLst>
            </a:custGeom>
            <a:solidFill>
              <a:srgbClr val="F166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289">
              <a:extLst>
                <a:ext uri="{FF2B5EF4-FFF2-40B4-BE49-F238E27FC236}">
                  <a16:creationId xmlns:a16="http://schemas.microsoft.com/office/drawing/2014/main" id="{8A98A66F-9EDE-265F-162B-2E34642BAC0D}"/>
                </a:ext>
              </a:extLst>
            </p:cNvPr>
            <p:cNvSpPr>
              <a:spLocks/>
            </p:cNvSpPr>
            <p:nvPr/>
          </p:nvSpPr>
          <p:spPr bwMode="auto">
            <a:xfrm>
              <a:off x="5774747" y="4114043"/>
              <a:ext cx="43369" cy="29430"/>
            </a:xfrm>
            <a:custGeom>
              <a:avLst/>
              <a:gdLst>
                <a:gd name="T0" fmla="*/ 13 w 24"/>
                <a:gd name="T1" fmla="*/ 0 h 16"/>
                <a:gd name="T2" fmla="*/ 11 w 24"/>
                <a:gd name="T3" fmla="*/ 16 h 16"/>
                <a:gd name="T4" fmla="*/ 13 w 24"/>
                <a:gd name="T5" fmla="*/ 0 h 16"/>
              </a:gdLst>
              <a:ahLst/>
              <a:cxnLst>
                <a:cxn ang="0">
                  <a:pos x="T0" y="T1"/>
                </a:cxn>
                <a:cxn ang="0">
                  <a:pos x="T2" y="T3"/>
                </a:cxn>
                <a:cxn ang="0">
                  <a:pos x="T4" y="T5"/>
                </a:cxn>
              </a:cxnLst>
              <a:rect l="0" t="0" r="r" b="b"/>
              <a:pathLst>
                <a:path w="24" h="16">
                  <a:moveTo>
                    <a:pt x="13" y="0"/>
                  </a:moveTo>
                  <a:cubicBezTo>
                    <a:pt x="1" y="0"/>
                    <a:pt x="0" y="16"/>
                    <a:pt x="11" y="16"/>
                  </a:cubicBezTo>
                  <a:cubicBezTo>
                    <a:pt x="23" y="16"/>
                    <a:pt x="24" y="0"/>
                    <a:pt x="13" y="0"/>
                  </a:cubicBezTo>
                  <a:close/>
                </a:path>
              </a:pathLst>
            </a:custGeom>
            <a:solidFill>
              <a:srgbClr val="F166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290">
              <a:extLst>
                <a:ext uri="{FF2B5EF4-FFF2-40B4-BE49-F238E27FC236}">
                  <a16:creationId xmlns:a16="http://schemas.microsoft.com/office/drawing/2014/main" id="{6BC9535C-7271-677A-06DB-8BED56C75A88}"/>
                </a:ext>
              </a:extLst>
            </p:cNvPr>
            <p:cNvSpPr>
              <a:spLocks/>
            </p:cNvSpPr>
            <p:nvPr/>
          </p:nvSpPr>
          <p:spPr bwMode="auto">
            <a:xfrm>
              <a:off x="5674068" y="4098554"/>
              <a:ext cx="24782" cy="17038"/>
            </a:xfrm>
            <a:custGeom>
              <a:avLst/>
              <a:gdLst>
                <a:gd name="T0" fmla="*/ 8 w 14"/>
                <a:gd name="T1" fmla="*/ 0 h 10"/>
                <a:gd name="T2" fmla="*/ 7 w 14"/>
                <a:gd name="T3" fmla="*/ 10 h 10"/>
                <a:gd name="T4" fmla="*/ 8 w 14"/>
                <a:gd name="T5" fmla="*/ 0 h 10"/>
              </a:gdLst>
              <a:ahLst/>
              <a:cxnLst>
                <a:cxn ang="0">
                  <a:pos x="T0" y="T1"/>
                </a:cxn>
                <a:cxn ang="0">
                  <a:pos x="T2" y="T3"/>
                </a:cxn>
                <a:cxn ang="0">
                  <a:pos x="T4" y="T5"/>
                </a:cxn>
              </a:cxnLst>
              <a:rect l="0" t="0" r="r" b="b"/>
              <a:pathLst>
                <a:path w="14" h="10">
                  <a:moveTo>
                    <a:pt x="8" y="0"/>
                  </a:moveTo>
                  <a:cubicBezTo>
                    <a:pt x="1" y="0"/>
                    <a:pt x="0" y="10"/>
                    <a:pt x="7" y="10"/>
                  </a:cubicBezTo>
                  <a:cubicBezTo>
                    <a:pt x="14" y="10"/>
                    <a:pt x="14" y="0"/>
                    <a:pt x="8" y="0"/>
                  </a:cubicBezTo>
                  <a:close/>
                </a:path>
              </a:pathLst>
            </a:custGeom>
            <a:solidFill>
              <a:srgbClr val="F166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308">
              <a:extLst>
                <a:ext uri="{FF2B5EF4-FFF2-40B4-BE49-F238E27FC236}">
                  <a16:creationId xmlns:a16="http://schemas.microsoft.com/office/drawing/2014/main" id="{2A80771F-86D6-EEAD-49C3-8732B11AE91C}"/>
                </a:ext>
              </a:extLst>
            </p:cNvPr>
            <p:cNvSpPr>
              <a:spLocks/>
            </p:cNvSpPr>
            <p:nvPr/>
          </p:nvSpPr>
          <p:spPr bwMode="auto">
            <a:xfrm>
              <a:off x="5215594" y="3347339"/>
              <a:ext cx="442985" cy="569995"/>
            </a:xfrm>
            <a:custGeom>
              <a:avLst/>
              <a:gdLst>
                <a:gd name="T0" fmla="*/ 244 w 245"/>
                <a:gd name="T1" fmla="*/ 156 h 315"/>
                <a:gd name="T2" fmla="*/ 231 w 245"/>
                <a:gd name="T3" fmla="*/ 128 h 315"/>
                <a:gd name="T4" fmla="*/ 245 w 245"/>
                <a:gd name="T5" fmla="*/ 95 h 315"/>
                <a:gd name="T6" fmla="*/ 229 w 245"/>
                <a:gd name="T7" fmla="*/ 59 h 315"/>
                <a:gd name="T8" fmla="*/ 218 w 245"/>
                <a:gd name="T9" fmla="*/ 51 h 315"/>
                <a:gd name="T10" fmla="*/ 196 w 245"/>
                <a:gd name="T11" fmla="*/ 45 h 315"/>
                <a:gd name="T12" fmla="*/ 181 w 245"/>
                <a:gd name="T13" fmla="*/ 15 h 315"/>
                <a:gd name="T14" fmla="*/ 170 w 245"/>
                <a:gd name="T15" fmla="*/ 7 h 315"/>
                <a:gd name="T16" fmla="*/ 144 w 245"/>
                <a:gd name="T17" fmla="*/ 0 h 315"/>
                <a:gd name="T18" fmla="*/ 143 w 245"/>
                <a:gd name="T19" fmla="*/ 0 h 315"/>
                <a:gd name="T20" fmla="*/ 105 w 245"/>
                <a:gd name="T21" fmla="*/ 15 h 315"/>
                <a:gd name="T22" fmla="*/ 90 w 245"/>
                <a:gd name="T23" fmla="*/ 45 h 315"/>
                <a:gd name="T24" fmla="*/ 76 w 245"/>
                <a:gd name="T25" fmla="*/ 43 h 315"/>
                <a:gd name="T26" fmla="*/ 48 w 245"/>
                <a:gd name="T27" fmla="*/ 50 h 315"/>
                <a:gd name="T28" fmla="*/ 28 w 245"/>
                <a:gd name="T29" fmla="*/ 69 h 315"/>
                <a:gd name="T30" fmla="*/ 25 w 245"/>
                <a:gd name="T31" fmla="*/ 75 h 315"/>
                <a:gd name="T32" fmla="*/ 23 w 245"/>
                <a:gd name="T33" fmla="*/ 81 h 315"/>
                <a:gd name="T34" fmla="*/ 23 w 245"/>
                <a:gd name="T35" fmla="*/ 81 h 315"/>
                <a:gd name="T36" fmla="*/ 23 w 245"/>
                <a:gd name="T37" fmla="*/ 81 h 315"/>
                <a:gd name="T38" fmla="*/ 22 w 245"/>
                <a:gd name="T39" fmla="*/ 103 h 315"/>
                <a:gd name="T40" fmla="*/ 22 w 245"/>
                <a:gd name="T41" fmla="*/ 104 h 315"/>
                <a:gd name="T42" fmla="*/ 23 w 245"/>
                <a:gd name="T43" fmla="*/ 106 h 315"/>
                <a:gd name="T44" fmla="*/ 26 w 245"/>
                <a:gd name="T45" fmla="*/ 114 h 315"/>
                <a:gd name="T46" fmla="*/ 26 w 245"/>
                <a:gd name="T47" fmla="*/ 115 h 315"/>
                <a:gd name="T48" fmla="*/ 28 w 245"/>
                <a:gd name="T49" fmla="*/ 119 h 315"/>
                <a:gd name="T50" fmla="*/ 35 w 245"/>
                <a:gd name="T51" fmla="*/ 128 h 315"/>
                <a:gd name="T52" fmla="*/ 13 w 245"/>
                <a:gd name="T53" fmla="*/ 140 h 315"/>
                <a:gd name="T54" fmla="*/ 0 w 245"/>
                <a:gd name="T55" fmla="*/ 171 h 315"/>
                <a:gd name="T56" fmla="*/ 14 w 245"/>
                <a:gd name="T57" fmla="*/ 203 h 315"/>
                <a:gd name="T58" fmla="*/ 24 w 245"/>
                <a:gd name="T59" fmla="*/ 210 h 315"/>
                <a:gd name="T60" fmla="*/ 37 w 245"/>
                <a:gd name="T61" fmla="*/ 215 h 315"/>
                <a:gd name="T62" fmla="*/ 36 w 245"/>
                <a:gd name="T63" fmla="*/ 258 h 315"/>
                <a:gd name="T64" fmla="*/ 36 w 245"/>
                <a:gd name="T65" fmla="*/ 258 h 315"/>
                <a:gd name="T66" fmla="*/ 65 w 245"/>
                <a:gd name="T67" fmla="*/ 278 h 315"/>
                <a:gd name="T68" fmla="*/ 65 w 245"/>
                <a:gd name="T69" fmla="*/ 279 h 315"/>
                <a:gd name="T70" fmla="*/ 76 w 245"/>
                <a:gd name="T71" fmla="*/ 304 h 315"/>
                <a:gd name="T72" fmla="*/ 84 w 245"/>
                <a:gd name="T73" fmla="*/ 310 h 315"/>
                <a:gd name="T74" fmla="*/ 102 w 245"/>
                <a:gd name="T75" fmla="*/ 315 h 315"/>
                <a:gd name="T76" fmla="*/ 112 w 245"/>
                <a:gd name="T77" fmla="*/ 313 h 315"/>
                <a:gd name="T78" fmla="*/ 116 w 245"/>
                <a:gd name="T79" fmla="*/ 312 h 315"/>
                <a:gd name="T80" fmla="*/ 117 w 245"/>
                <a:gd name="T81" fmla="*/ 299 h 315"/>
                <a:gd name="T82" fmla="*/ 75 w 245"/>
                <a:gd name="T83" fmla="*/ 240 h 315"/>
                <a:gd name="T84" fmla="*/ 118 w 245"/>
                <a:gd name="T85" fmla="*/ 271 h 315"/>
                <a:gd name="T86" fmla="*/ 130 w 245"/>
                <a:gd name="T87" fmla="*/ 178 h 315"/>
                <a:gd name="T88" fmla="*/ 138 w 245"/>
                <a:gd name="T89" fmla="*/ 270 h 315"/>
                <a:gd name="T90" fmla="*/ 179 w 245"/>
                <a:gd name="T91" fmla="*/ 236 h 315"/>
                <a:gd name="T92" fmla="*/ 143 w 245"/>
                <a:gd name="T93" fmla="*/ 291 h 315"/>
                <a:gd name="T94" fmla="*/ 169 w 245"/>
                <a:gd name="T95" fmla="*/ 301 h 315"/>
                <a:gd name="T96" fmla="*/ 208 w 245"/>
                <a:gd name="T97" fmla="*/ 264 h 315"/>
                <a:gd name="T98" fmla="*/ 202 w 245"/>
                <a:gd name="T99" fmla="*/ 245 h 315"/>
                <a:gd name="T100" fmla="*/ 234 w 245"/>
                <a:gd name="T101" fmla="*/ 212 h 315"/>
                <a:gd name="T102" fmla="*/ 224 w 245"/>
                <a:gd name="T103" fmla="*/ 189 h 315"/>
                <a:gd name="T104" fmla="*/ 244 w 245"/>
                <a:gd name="T105" fmla="*/ 156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5" h="315">
                  <a:moveTo>
                    <a:pt x="244" y="156"/>
                  </a:moveTo>
                  <a:cubicBezTo>
                    <a:pt x="244" y="146"/>
                    <a:pt x="239" y="135"/>
                    <a:pt x="231" y="128"/>
                  </a:cubicBezTo>
                  <a:cubicBezTo>
                    <a:pt x="240" y="119"/>
                    <a:pt x="245" y="107"/>
                    <a:pt x="245" y="95"/>
                  </a:cubicBezTo>
                  <a:cubicBezTo>
                    <a:pt x="245" y="81"/>
                    <a:pt x="239" y="68"/>
                    <a:pt x="229" y="59"/>
                  </a:cubicBezTo>
                  <a:cubicBezTo>
                    <a:pt x="225" y="56"/>
                    <a:pt x="222" y="54"/>
                    <a:pt x="218" y="51"/>
                  </a:cubicBezTo>
                  <a:cubicBezTo>
                    <a:pt x="211" y="47"/>
                    <a:pt x="204" y="45"/>
                    <a:pt x="196" y="45"/>
                  </a:cubicBezTo>
                  <a:cubicBezTo>
                    <a:pt x="195" y="33"/>
                    <a:pt x="190" y="23"/>
                    <a:pt x="181" y="15"/>
                  </a:cubicBezTo>
                  <a:cubicBezTo>
                    <a:pt x="177" y="12"/>
                    <a:pt x="174" y="9"/>
                    <a:pt x="170" y="7"/>
                  </a:cubicBezTo>
                  <a:cubicBezTo>
                    <a:pt x="162" y="3"/>
                    <a:pt x="154" y="0"/>
                    <a:pt x="144" y="0"/>
                  </a:cubicBezTo>
                  <a:cubicBezTo>
                    <a:pt x="144" y="0"/>
                    <a:pt x="143" y="0"/>
                    <a:pt x="143" y="0"/>
                  </a:cubicBezTo>
                  <a:cubicBezTo>
                    <a:pt x="129" y="0"/>
                    <a:pt x="115" y="6"/>
                    <a:pt x="105" y="15"/>
                  </a:cubicBezTo>
                  <a:cubicBezTo>
                    <a:pt x="97" y="23"/>
                    <a:pt x="92" y="34"/>
                    <a:pt x="90" y="45"/>
                  </a:cubicBezTo>
                  <a:cubicBezTo>
                    <a:pt x="86" y="44"/>
                    <a:pt x="81" y="43"/>
                    <a:pt x="76" y="43"/>
                  </a:cubicBezTo>
                  <a:cubicBezTo>
                    <a:pt x="66" y="44"/>
                    <a:pt x="57" y="45"/>
                    <a:pt x="48" y="50"/>
                  </a:cubicBezTo>
                  <a:cubicBezTo>
                    <a:pt x="39" y="55"/>
                    <a:pt x="33" y="61"/>
                    <a:pt x="28" y="69"/>
                  </a:cubicBezTo>
                  <a:cubicBezTo>
                    <a:pt x="27" y="71"/>
                    <a:pt x="26" y="73"/>
                    <a:pt x="25" y="75"/>
                  </a:cubicBezTo>
                  <a:cubicBezTo>
                    <a:pt x="24" y="77"/>
                    <a:pt x="24" y="79"/>
                    <a:pt x="23" y="81"/>
                  </a:cubicBezTo>
                  <a:cubicBezTo>
                    <a:pt x="23" y="81"/>
                    <a:pt x="23" y="81"/>
                    <a:pt x="23" y="81"/>
                  </a:cubicBezTo>
                  <a:cubicBezTo>
                    <a:pt x="23" y="81"/>
                    <a:pt x="23" y="81"/>
                    <a:pt x="23" y="81"/>
                  </a:cubicBezTo>
                  <a:cubicBezTo>
                    <a:pt x="21" y="88"/>
                    <a:pt x="21" y="95"/>
                    <a:pt x="22" y="103"/>
                  </a:cubicBezTo>
                  <a:cubicBezTo>
                    <a:pt x="22" y="103"/>
                    <a:pt x="22" y="104"/>
                    <a:pt x="22" y="104"/>
                  </a:cubicBezTo>
                  <a:cubicBezTo>
                    <a:pt x="23" y="105"/>
                    <a:pt x="23" y="105"/>
                    <a:pt x="23" y="106"/>
                  </a:cubicBezTo>
                  <a:cubicBezTo>
                    <a:pt x="24" y="109"/>
                    <a:pt x="25" y="112"/>
                    <a:pt x="26" y="114"/>
                  </a:cubicBezTo>
                  <a:cubicBezTo>
                    <a:pt x="26" y="115"/>
                    <a:pt x="26" y="115"/>
                    <a:pt x="26" y="115"/>
                  </a:cubicBezTo>
                  <a:cubicBezTo>
                    <a:pt x="27" y="116"/>
                    <a:pt x="28" y="118"/>
                    <a:pt x="28" y="119"/>
                  </a:cubicBezTo>
                  <a:cubicBezTo>
                    <a:pt x="30" y="122"/>
                    <a:pt x="32" y="125"/>
                    <a:pt x="35" y="128"/>
                  </a:cubicBezTo>
                  <a:cubicBezTo>
                    <a:pt x="27" y="130"/>
                    <a:pt x="19" y="134"/>
                    <a:pt x="13" y="140"/>
                  </a:cubicBezTo>
                  <a:cubicBezTo>
                    <a:pt x="5" y="148"/>
                    <a:pt x="0" y="159"/>
                    <a:pt x="0" y="171"/>
                  </a:cubicBezTo>
                  <a:cubicBezTo>
                    <a:pt x="0" y="183"/>
                    <a:pt x="5" y="194"/>
                    <a:pt x="14" y="203"/>
                  </a:cubicBezTo>
                  <a:cubicBezTo>
                    <a:pt x="17" y="205"/>
                    <a:pt x="20" y="208"/>
                    <a:pt x="24" y="210"/>
                  </a:cubicBezTo>
                  <a:cubicBezTo>
                    <a:pt x="28" y="212"/>
                    <a:pt x="32" y="214"/>
                    <a:pt x="37" y="215"/>
                  </a:cubicBezTo>
                  <a:cubicBezTo>
                    <a:pt x="29" y="227"/>
                    <a:pt x="29" y="243"/>
                    <a:pt x="36" y="258"/>
                  </a:cubicBezTo>
                  <a:cubicBezTo>
                    <a:pt x="36" y="258"/>
                    <a:pt x="36" y="258"/>
                    <a:pt x="36" y="258"/>
                  </a:cubicBezTo>
                  <a:cubicBezTo>
                    <a:pt x="42" y="269"/>
                    <a:pt x="53" y="276"/>
                    <a:pt x="65" y="278"/>
                  </a:cubicBezTo>
                  <a:cubicBezTo>
                    <a:pt x="65" y="279"/>
                    <a:pt x="65" y="279"/>
                    <a:pt x="65" y="279"/>
                  </a:cubicBezTo>
                  <a:cubicBezTo>
                    <a:pt x="65" y="288"/>
                    <a:pt x="69" y="298"/>
                    <a:pt x="76" y="304"/>
                  </a:cubicBezTo>
                  <a:cubicBezTo>
                    <a:pt x="79" y="306"/>
                    <a:pt x="81" y="308"/>
                    <a:pt x="84" y="310"/>
                  </a:cubicBezTo>
                  <a:cubicBezTo>
                    <a:pt x="90" y="313"/>
                    <a:pt x="96" y="315"/>
                    <a:pt x="102" y="315"/>
                  </a:cubicBezTo>
                  <a:cubicBezTo>
                    <a:pt x="112" y="313"/>
                    <a:pt x="112" y="313"/>
                    <a:pt x="112" y="313"/>
                  </a:cubicBezTo>
                  <a:cubicBezTo>
                    <a:pt x="113" y="313"/>
                    <a:pt x="115" y="313"/>
                    <a:pt x="116" y="312"/>
                  </a:cubicBezTo>
                  <a:cubicBezTo>
                    <a:pt x="117" y="299"/>
                    <a:pt x="117" y="299"/>
                    <a:pt x="117" y="299"/>
                  </a:cubicBezTo>
                  <a:cubicBezTo>
                    <a:pt x="75" y="240"/>
                    <a:pt x="75" y="240"/>
                    <a:pt x="75" y="240"/>
                  </a:cubicBezTo>
                  <a:cubicBezTo>
                    <a:pt x="118" y="271"/>
                    <a:pt x="118" y="271"/>
                    <a:pt x="118" y="271"/>
                  </a:cubicBezTo>
                  <a:cubicBezTo>
                    <a:pt x="130" y="178"/>
                    <a:pt x="130" y="178"/>
                    <a:pt x="130" y="178"/>
                  </a:cubicBezTo>
                  <a:cubicBezTo>
                    <a:pt x="138" y="270"/>
                    <a:pt x="138" y="270"/>
                    <a:pt x="138" y="270"/>
                  </a:cubicBezTo>
                  <a:cubicBezTo>
                    <a:pt x="179" y="236"/>
                    <a:pt x="179" y="236"/>
                    <a:pt x="179" y="236"/>
                  </a:cubicBezTo>
                  <a:cubicBezTo>
                    <a:pt x="143" y="291"/>
                    <a:pt x="143" y="291"/>
                    <a:pt x="143" y="291"/>
                  </a:cubicBezTo>
                  <a:cubicBezTo>
                    <a:pt x="150" y="297"/>
                    <a:pt x="159" y="301"/>
                    <a:pt x="169" y="301"/>
                  </a:cubicBezTo>
                  <a:cubicBezTo>
                    <a:pt x="190" y="299"/>
                    <a:pt x="207" y="285"/>
                    <a:pt x="208" y="264"/>
                  </a:cubicBezTo>
                  <a:cubicBezTo>
                    <a:pt x="208" y="257"/>
                    <a:pt x="206" y="251"/>
                    <a:pt x="202" y="245"/>
                  </a:cubicBezTo>
                  <a:cubicBezTo>
                    <a:pt x="219" y="243"/>
                    <a:pt x="234" y="230"/>
                    <a:pt x="234" y="212"/>
                  </a:cubicBezTo>
                  <a:cubicBezTo>
                    <a:pt x="234" y="204"/>
                    <a:pt x="230" y="195"/>
                    <a:pt x="224" y="189"/>
                  </a:cubicBezTo>
                  <a:cubicBezTo>
                    <a:pt x="236" y="183"/>
                    <a:pt x="244" y="171"/>
                    <a:pt x="244" y="156"/>
                  </a:cubicBezTo>
                  <a:close/>
                </a:path>
              </a:pathLst>
            </a:custGeom>
            <a:solidFill>
              <a:srgbClr val="A2E65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309">
              <a:extLst>
                <a:ext uri="{FF2B5EF4-FFF2-40B4-BE49-F238E27FC236}">
                  <a16:creationId xmlns:a16="http://schemas.microsoft.com/office/drawing/2014/main" id="{796652C3-C284-F78A-139C-5D962EB8E756}"/>
                </a:ext>
              </a:extLst>
            </p:cNvPr>
            <p:cNvSpPr>
              <a:spLocks/>
            </p:cNvSpPr>
            <p:nvPr/>
          </p:nvSpPr>
          <p:spPr bwMode="auto">
            <a:xfrm>
              <a:off x="5351897" y="3669510"/>
              <a:ext cx="187417" cy="542114"/>
            </a:xfrm>
            <a:custGeom>
              <a:avLst/>
              <a:gdLst>
                <a:gd name="T0" fmla="*/ 73 w 121"/>
                <a:gd name="T1" fmla="*/ 107 h 350"/>
                <a:gd name="T2" fmla="*/ 64 w 121"/>
                <a:gd name="T3" fmla="*/ 0 h 350"/>
                <a:gd name="T4" fmla="*/ 50 w 121"/>
                <a:gd name="T5" fmla="*/ 108 h 350"/>
                <a:gd name="T6" fmla="*/ 0 w 121"/>
                <a:gd name="T7" fmla="*/ 72 h 350"/>
                <a:gd name="T8" fmla="*/ 49 w 121"/>
                <a:gd name="T9" fmla="*/ 141 h 350"/>
                <a:gd name="T10" fmla="*/ 48 w 121"/>
                <a:gd name="T11" fmla="*/ 156 h 350"/>
                <a:gd name="T12" fmla="*/ 43 w 121"/>
                <a:gd name="T13" fmla="*/ 350 h 350"/>
                <a:gd name="T14" fmla="*/ 71 w 121"/>
                <a:gd name="T15" fmla="*/ 350 h 350"/>
                <a:gd name="T16" fmla="*/ 75 w 121"/>
                <a:gd name="T17" fmla="*/ 140 h 350"/>
                <a:gd name="T18" fmla="*/ 79 w 121"/>
                <a:gd name="T19" fmla="*/ 132 h 350"/>
                <a:gd name="T20" fmla="*/ 121 w 121"/>
                <a:gd name="T21" fmla="*/ 68 h 350"/>
                <a:gd name="T22" fmla="*/ 73 w 121"/>
                <a:gd name="T23" fmla="*/ 107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 h="350">
                  <a:moveTo>
                    <a:pt x="73" y="107"/>
                  </a:moveTo>
                  <a:lnTo>
                    <a:pt x="64" y="0"/>
                  </a:lnTo>
                  <a:lnTo>
                    <a:pt x="50" y="108"/>
                  </a:lnTo>
                  <a:lnTo>
                    <a:pt x="0" y="72"/>
                  </a:lnTo>
                  <a:lnTo>
                    <a:pt x="49" y="141"/>
                  </a:lnTo>
                  <a:lnTo>
                    <a:pt x="48" y="156"/>
                  </a:lnTo>
                  <a:lnTo>
                    <a:pt x="43" y="350"/>
                  </a:lnTo>
                  <a:lnTo>
                    <a:pt x="71" y="350"/>
                  </a:lnTo>
                  <a:lnTo>
                    <a:pt x="75" y="140"/>
                  </a:lnTo>
                  <a:lnTo>
                    <a:pt x="79" y="132"/>
                  </a:lnTo>
                  <a:lnTo>
                    <a:pt x="121" y="68"/>
                  </a:lnTo>
                  <a:lnTo>
                    <a:pt x="73" y="107"/>
                  </a:lnTo>
                  <a:close/>
                </a:path>
              </a:pathLst>
            </a:custGeom>
            <a:solidFill>
              <a:srgbClr val="FFEAD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311">
              <a:extLst>
                <a:ext uri="{FF2B5EF4-FFF2-40B4-BE49-F238E27FC236}">
                  <a16:creationId xmlns:a16="http://schemas.microsoft.com/office/drawing/2014/main" id="{20582DB4-931A-D7EA-EF43-BB364569B90C}"/>
                </a:ext>
              </a:extLst>
            </p:cNvPr>
            <p:cNvSpPr>
              <a:spLocks/>
            </p:cNvSpPr>
            <p:nvPr/>
          </p:nvSpPr>
          <p:spPr bwMode="auto">
            <a:xfrm>
              <a:off x="4363700" y="3547147"/>
              <a:ext cx="196711" cy="569995"/>
            </a:xfrm>
            <a:custGeom>
              <a:avLst/>
              <a:gdLst>
                <a:gd name="T0" fmla="*/ 77 w 127"/>
                <a:gd name="T1" fmla="*/ 112 h 368"/>
                <a:gd name="T2" fmla="*/ 67 w 127"/>
                <a:gd name="T3" fmla="*/ 0 h 368"/>
                <a:gd name="T4" fmla="*/ 53 w 127"/>
                <a:gd name="T5" fmla="*/ 114 h 368"/>
                <a:gd name="T6" fmla="*/ 0 w 127"/>
                <a:gd name="T7" fmla="*/ 75 h 368"/>
                <a:gd name="T8" fmla="*/ 51 w 127"/>
                <a:gd name="T9" fmla="*/ 149 h 368"/>
                <a:gd name="T10" fmla="*/ 50 w 127"/>
                <a:gd name="T11" fmla="*/ 163 h 368"/>
                <a:gd name="T12" fmla="*/ 46 w 127"/>
                <a:gd name="T13" fmla="*/ 368 h 368"/>
                <a:gd name="T14" fmla="*/ 75 w 127"/>
                <a:gd name="T15" fmla="*/ 368 h 368"/>
                <a:gd name="T16" fmla="*/ 78 w 127"/>
                <a:gd name="T17" fmla="*/ 147 h 368"/>
                <a:gd name="T18" fmla="*/ 84 w 127"/>
                <a:gd name="T19" fmla="*/ 138 h 368"/>
                <a:gd name="T20" fmla="*/ 127 w 127"/>
                <a:gd name="T21" fmla="*/ 71 h 368"/>
                <a:gd name="T22" fmla="*/ 77 w 127"/>
                <a:gd name="T23" fmla="*/ 11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368">
                  <a:moveTo>
                    <a:pt x="77" y="112"/>
                  </a:moveTo>
                  <a:lnTo>
                    <a:pt x="67" y="0"/>
                  </a:lnTo>
                  <a:lnTo>
                    <a:pt x="53" y="114"/>
                  </a:lnTo>
                  <a:lnTo>
                    <a:pt x="0" y="75"/>
                  </a:lnTo>
                  <a:lnTo>
                    <a:pt x="51" y="149"/>
                  </a:lnTo>
                  <a:lnTo>
                    <a:pt x="50" y="163"/>
                  </a:lnTo>
                  <a:lnTo>
                    <a:pt x="46" y="368"/>
                  </a:lnTo>
                  <a:lnTo>
                    <a:pt x="75" y="368"/>
                  </a:lnTo>
                  <a:lnTo>
                    <a:pt x="78" y="147"/>
                  </a:lnTo>
                  <a:lnTo>
                    <a:pt x="84" y="138"/>
                  </a:lnTo>
                  <a:lnTo>
                    <a:pt x="127" y="71"/>
                  </a:lnTo>
                  <a:lnTo>
                    <a:pt x="77" y="112"/>
                  </a:lnTo>
                  <a:close/>
                </a:path>
              </a:pathLst>
            </a:custGeom>
            <a:solidFill>
              <a:srgbClr val="FFEAD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317">
              <a:extLst>
                <a:ext uri="{FF2B5EF4-FFF2-40B4-BE49-F238E27FC236}">
                  <a16:creationId xmlns:a16="http://schemas.microsoft.com/office/drawing/2014/main" id="{D5FC3591-566F-D7E2-CFD0-ED82AF085C33}"/>
                </a:ext>
              </a:extLst>
            </p:cNvPr>
            <p:cNvSpPr>
              <a:spLocks/>
            </p:cNvSpPr>
            <p:nvPr/>
          </p:nvSpPr>
          <p:spPr bwMode="auto">
            <a:xfrm>
              <a:off x="4515492" y="3550244"/>
              <a:ext cx="51114" cy="35625"/>
            </a:xfrm>
            <a:custGeom>
              <a:avLst/>
              <a:gdLst>
                <a:gd name="T0" fmla="*/ 15 w 28"/>
                <a:gd name="T1" fmla="*/ 0 h 20"/>
                <a:gd name="T2" fmla="*/ 13 w 28"/>
                <a:gd name="T3" fmla="*/ 20 h 20"/>
                <a:gd name="T4" fmla="*/ 15 w 28"/>
                <a:gd name="T5" fmla="*/ 0 h 20"/>
              </a:gdLst>
              <a:ahLst/>
              <a:cxnLst>
                <a:cxn ang="0">
                  <a:pos x="T0" y="T1"/>
                </a:cxn>
                <a:cxn ang="0">
                  <a:pos x="T2" y="T3"/>
                </a:cxn>
                <a:cxn ang="0">
                  <a:pos x="T4" y="T5"/>
                </a:cxn>
              </a:cxnLst>
              <a:rect l="0" t="0" r="r" b="b"/>
              <a:pathLst>
                <a:path w="28" h="20">
                  <a:moveTo>
                    <a:pt x="15" y="0"/>
                  </a:moveTo>
                  <a:cubicBezTo>
                    <a:pt x="1" y="0"/>
                    <a:pt x="0" y="20"/>
                    <a:pt x="13" y="20"/>
                  </a:cubicBezTo>
                  <a:cubicBezTo>
                    <a:pt x="26" y="20"/>
                    <a:pt x="28" y="0"/>
                    <a:pt x="15" y="0"/>
                  </a:cubicBezTo>
                  <a:close/>
                </a:path>
              </a:pathLst>
            </a:custGeom>
            <a:solidFill>
              <a:srgbClr val="FFBF4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320">
              <a:extLst>
                <a:ext uri="{FF2B5EF4-FFF2-40B4-BE49-F238E27FC236}">
                  <a16:creationId xmlns:a16="http://schemas.microsoft.com/office/drawing/2014/main" id="{931BB470-6463-9AE6-00A4-EC01B31D4B9C}"/>
                </a:ext>
              </a:extLst>
            </p:cNvPr>
            <p:cNvSpPr>
              <a:spLocks/>
            </p:cNvSpPr>
            <p:nvPr/>
          </p:nvSpPr>
          <p:spPr bwMode="auto">
            <a:xfrm>
              <a:off x="4690518" y="3666412"/>
              <a:ext cx="176574" cy="501843"/>
            </a:xfrm>
            <a:custGeom>
              <a:avLst/>
              <a:gdLst>
                <a:gd name="T0" fmla="*/ 68 w 114"/>
                <a:gd name="T1" fmla="*/ 99 h 324"/>
                <a:gd name="T2" fmla="*/ 60 w 114"/>
                <a:gd name="T3" fmla="*/ 0 h 324"/>
                <a:gd name="T4" fmla="*/ 47 w 114"/>
                <a:gd name="T5" fmla="*/ 101 h 324"/>
                <a:gd name="T6" fmla="*/ 0 w 114"/>
                <a:gd name="T7" fmla="*/ 66 h 324"/>
                <a:gd name="T8" fmla="*/ 46 w 114"/>
                <a:gd name="T9" fmla="*/ 130 h 324"/>
                <a:gd name="T10" fmla="*/ 46 w 114"/>
                <a:gd name="T11" fmla="*/ 144 h 324"/>
                <a:gd name="T12" fmla="*/ 40 w 114"/>
                <a:gd name="T13" fmla="*/ 324 h 324"/>
                <a:gd name="T14" fmla="*/ 67 w 114"/>
                <a:gd name="T15" fmla="*/ 324 h 324"/>
                <a:gd name="T16" fmla="*/ 71 w 114"/>
                <a:gd name="T17" fmla="*/ 129 h 324"/>
                <a:gd name="T18" fmla="*/ 74 w 114"/>
                <a:gd name="T19" fmla="*/ 122 h 324"/>
                <a:gd name="T20" fmla="*/ 114 w 114"/>
                <a:gd name="T21" fmla="*/ 63 h 324"/>
                <a:gd name="T22" fmla="*/ 68 w 114"/>
                <a:gd name="T23" fmla="*/ 99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324">
                  <a:moveTo>
                    <a:pt x="68" y="99"/>
                  </a:moveTo>
                  <a:lnTo>
                    <a:pt x="60" y="0"/>
                  </a:lnTo>
                  <a:lnTo>
                    <a:pt x="47" y="101"/>
                  </a:lnTo>
                  <a:lnTo>
                    <a:pt x="0" y="66"/>
                  </a:lnTo>
                  <a:lnTo>
                    <a:pt x="46" y="130"/>
                  </a:lnTo>
                  <a:lnTo>
                    <a:pt x="46" y="144"/>
                  </a:lnTo>
                  <a:lnTo>
                    <a:pt x="40" y="324"/>
                  </a:lnTo>
                  <a:lnTo>
                    <a:pt x="67" y="324"/>
                  </a:lnTo>
                  <a:lnTo>
                    <a:pt x="71" y="129"/>
                  </a:lnTo>
                  <a:lnTo>
                    <a:pt x="74" y="122"/>
                  </a:lnTo>
                  <a:lnTo>
                    <a:pt x="114" y="63"/>
                  </a:lnTo>
                  <a:lnTo>
                    <a:pt x="68" y="99"/>
                  </a:lnTo>
                  <a:close/>
                </a:path>
              </a:pathLst>
            </a:custGeom>
            <a:solidFill>
              <a:srgbClr val="FFEAD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321">
              <a:extLst>
                <a:ext uri="{FF2B5EF4-FFF2-40B4-BE49-F238E27FC236}">
                  <a16:creationId xmlns:a16="http://schemas.microsoft.com/office/drawing/2014/main" id="{7B1FA7FE-EB7A-9673-E54C-76F9FDCFFDC9}"/>
                </a:ext>
              </a:extLst>
            </p:cNvPr>
            <p:cNvSpPr>
              <a:spLocks/>
            </p:cNvSpPr>
            <p:nvPr/>
          </p:nvSpPr>
          <p:spPr bwMode="auto">
            <a:xfrm>
              <a:off x="3863111" y="3231172"/>
              <a:ext cx="2932360" cy="2823778"/>
            </a:xfrm>
            <a:custGeom>
              <a:avLst/>
              <a:gdLst>
                <a:gd name="T0" fmla="*/ 1504 w 1540"/>
                <a:gd name="T1" fmla="*/ 797 h 1469"/>
                <a:gd name="T2" fmla="*/ 704 w 1540"/>
                <a:gd name="T3" fmla="*/ 1434 h 1469"/>
                <a:gd name="T4" fmla="*/ 36 w 1540"/>
                <a:gd name="T5" fmla="*/ 672 h 1469"/>
                <a:gd name="T6" fmla="*/ 836 w 1540"/>
                <a:gd name="T7" fmla="*/ 35 h 1469"/>
                <a:gd name="T8" fmla="*/ 1504 w 1540"/>
                <a:gd name="T9" fmla="*/ 797 h 1469"/>
              </a:gdLst>
              <a:ahLst/>
              <a:cxnLst>
                <a:cxn ang="0">
                  <a:pos x="T0" y="T1"/>
                </a:cxn>
                <a:cxn ang="0">
                  <a:pos x="T2" y="T3"/>
                </a:cxn>
                <a:cxn ang="0">
                  <a:pos x="T4" y="T5"/>
                </a:cxn>
                <a:cxn ang="0">
                  <a:pos x="T6" y="T7"/>
                </a:cxn>
                <a:cxn ang="0">
                  <a:pos x="T8" y="T9"/>
                </a:cxn>
              </a:cxnLst>
              <a:rect l="0" t="0" r="r" b="b"/>
              <a:pathLst>
                <a:path w="1540" h="1469">
                  <a:moveTo>
                    <a:pt x="1504" y="797"/>
                  </a:moveTo>
                  <a:cubicBezTo>
                    <a:pt x="1468" y="1183"/>
                    <a:pt x="1110" y="1469"/>
                    <a:pt x="704" y="1434"/>
                  </a:cubicBezTo>
                  <a:cubicBezTo>
                    <a:pt x="299" y="1399"/>
                    <a:pt x="0" y="1058"/>
                    <a:pt x="36" y="672"/>
                  </a:cubicBezTo>
                  <a:cubicBezTo>
                    <a:pt x="73" y="285"/>
                    <a:pt x="431" y="0"/>
                    <a:pt x="836" y="35"/>
                  </a:cubicBezTo>
                  <a:cubicBezTo>
                    <a:pt x="1241" y="69"/>
                    <a:pt x="1540" y="411"/>
                    <a:pt x="1504" y="797"/>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322">
              <a:extLst>
                <a:ext uri="{FF2B5EF4-FFF2-40B4-BE49-F238E27FC236}">
                  <a16:creationId xmlns:a16="http://schemas.microsoft.com/office/drawing/2014/main" id="{F66FBCD0-2E38-8C8E-A735-A49B679E827C}"/>
                </a:ext>
              </a:extLst>
            </p:cNvPr>
            <p:cNvSpPr>
              <a:spLocks noEditPoints="1"/>
            </p:cNvSpPr>
            <p:nvPr/>
          </p:nvSpPr>
          <p:spPr bwMode="auto">
            <a:xfrm>
              <a:off x="4077154" y="3314812"/>
              <a:ext cx="1020725" cy="2558780"/>
            </a:xfrm>
            <a:custGeom>
              <a:avLst/>
              <a:gdLst>
                <a:gd name="T0" fmla="*/ 442 w 564"/>
                <a:gd name="T1" fmla="*/ 913 h 1415"/>
                <a:gd name="T2" fmla="*/ 362 w 564"/>
                <a:gd name="T3" fmla="*/ 866 h 1415"/>
                <a:gd name="T4" fmla="*/ 299 w 564"/>
                <a:gd name="T5" fmla="*/ 783 h 1415"/>
                <a:gd name="T6" fmla="*/ 229 w 564"/>
                <a:gd name="T7" fmla="*/ 730 h 1415"/>
                <a:gd name="T8" fmla="*/ 156 w 564"/>
                <a:gd name="T9" fmla="*/ 672 h 1415"/>
                <a:gd name="T10" fmla="*/ 90 w 564"/>
                <a:gd name="T11" fmla="*/ 676 h 1415"/>
                <a:gd name="T12" fmla="*/ 57 w 564"/>
                <a:gd name="T13" fmla="*/ 617 h 1415"/>
                <a:gd name="T14" fmla="*/ 82 w 564"/>
                <a:gd name="T15" fmla="*/ 512 h 1415"/>
                <a:gd name="T16" fmla="*/ 37 w 564"/>
                <a:gd name="T17" fmla="*/ 484 h 1415"/>
                <a:gd name="T18" fmla="*/ 90 w 564"/>
                <a:gd name="T19" fmla="*/ 415 h 1415"/>
                <a:gd name="T20" fmla="*/ 125 w 564"/>
                <a:gd name="T21" fmla="*/ 471 h 1415"/>
                <a:gd name="T22" fmla="*/ 161 w 564"/>
                <a:gd name="T23" fmla="*/ 421 h 1415"/>
                <a:gd name="T24" fmla="*/ 266 w 564"/>
                <a:gd name="T25" fmla="*/ 355 h 1415"/>
                <a:gd name="T26" fmla="*/ 356 w 564"/>
                <a:gd name="T27" fmla="*/ 334 h 1415"/>
                <a:gd name="T28" fmla="*/ 406 w 564"/>
                <a:gd name="T29" fmla="*/ 302 h 1415"/>
                <a:gd name="T30" fmla="*/ 385 w 564"/>
                <a:gd name="T31" fmla="*/ 275 h 1415"/>
                <a:gd name="T32" fmla="*/ 415 w 564"/>
                <a:gd name="T33" fmla="*/ 270 h 1415"/>
                <a:gd name="T34" fmla="*/ 465 w 564"/>
                <a:gd name="T35" fmla="*/ 302 h 1415"/>
                <a:gd name="T36" fmla="*/ 477 w 564"/>
                <a:gd name="T37" fmla="*/ 231 h 1415"/>
                <a:gd name="T38" fmla="*/ 461 w 564"/>
                <a:gd name="T39" fmla="*/ 188 h 1415"/>
                <a:gd name="T40" fmla="*/ 351 w 564"/>
                <a:gd name="T41" fmla="*/ 221 h 1415"/>
                <a:gd name="T42" fmla="*/ 345 w 564"/>
                <a:gd name="T43" fmla="*/ 203 h 1415"/>
                <a:gd name="T44" fmla="*/ 423 w 564"/>
                <a:gd name="T45" fmla="*/ 133 h 1415"/>
                <a:gd name="T46" fmla="*/ 513 w 564"/>
                <a:gd name="T47" fmla="*/ 118 h 1415"/>
                <a:gd name="T48" fmla="*/ 514 w 564"/>
                <a:gd name="T49" fmla="*/ 135 h 1415"/>
                <a:gd name="T50" fmla="*/ 515 w 564"/>
                <a:gd name="T51" fmla="*/ 80 h 1415"/>
                <a:gd name="T52" fmla="*/ 504 w 564"/>
                <a:gd name="T53" fmla="*/ 53 h 1415"/>
                <a:gd name="T54" fmla="*/ 503 w 564"/>
                <a:gd name="T55" fmla="*/ 12 h 1415"/>
                <a:gd name="T56" fmla="*/ 174 w 564"/>
                <a:gd name="T57" fmla="*/ 180 h 1415"/>
                <a:gd name="T58" fmla="*/ 89 w 564"/>
                <a:gd name="T59" fmla="*/ 278 h 1415"/>
                <a:gd name="T60" fmla="*/ 25 w 564"/>
                <a:gd name="T61" fmla="*/ 411 h 1415"/>
                <a:gd name="T62" fmla="*/ 23 w 564"/>
                <a:gd name="T63" fmla="*/ 415 h 1415"/>
                <a:gd name="T64" fmla="*/ 4 w 564"/>
                <a:gd name="T65" fmla="*/ 457 h 1415"/>
                <a:gd name="T66" fmla="*/ 20 w 564"/>
                <a:gd name="T67" fmla="*/ 574 h 1415"/>
                <a:gd name="T68" fmla="*/ 47 w 564"/>
                <a:gd name="T69" fmla="*/ 670 h 1415"/>
                <a:gd name="T70" fmla="*/ 76 w 564"/>
                <a:gd name="T71" fmla="*/ 703 h 1415"/>
                <a:gd name="T72" fmla="*/ 34 w 564"/>
                <a:gd name="T73" fmla="*/ 831 h 1415"/>
                <a:gd name="T74" fmla="*/ 87 w 564"/>
                <a:gd name="T75" fmla="*/ 944 h 1415"/>
                <a:gd name="T76" fmla="*/ 106 w 564"/>
                <a:gd name="T77" fmla="*/ 1006 h 1415"/>
                <a:gd name="T78" fmla="*/ 145 w 564"/>
                <a:gd name="T79" fmla="*/ 1153 h 1415"/>
                <a:gd name="T80" fmla="*/ 232 w 564"/>
                <a:gd name="T81" fmla="*/ 1254 h 1415"/>
                <a:gd name="T82" fmla="*/ 286 w 564"/>
                <a:gd name="T83" fmla="*/ 1316 h 1415"/>
                <a:gd name="T84" fmla="*/ 325 w 564"/>
                <a:gd name="T85" fmla="*/ 1374 h 1415"/>
                <a:gd name="T86" fmla="*/ 370 w 564"/>
                <a:gd name="T87" fmla="*/ 1402 h 1415"/>
                <a:gd name="T88" fmla="*/ 294 w 564"/>
                <a:gd name="T89" fmla="*/ 1254 h 1415"/>
                <a:gd name="T90" fmla="*/ 290 w 564"/>
                <a:gd name="T91" fmla="*/ 1218 h 1415"/>
                <a:gd name="T92" fmla="*/ 343 w 564"/>
                <a:gd name="T93" fmla="*/ 1179 h 1415"/>
                <a:gd name="T94" fmla="*/ 351 w 564"/>
                <a:gd name="T95" fmla="*/ 1150 h 1415"/>
                <a:gd name="T96" fmla="*/ 398 w 564"/>
                <a:gd name="T97" fmla="*/ 1129 h 1415"/>
                <a:gd name="T98" fmla="*/ 467 w 564"/>
                <a:gd name="T99" fmla="*/ 1062 h 1415"/>
                <a:gd name="T100" fmla="*/ 74 w 564"/>
                <a:gd name="T101" fmla="*/ 348 h 1415"/>
                <a:gd name="T102" fmla="*/ 66 w 564"/>
                <a:gd name="T103" fmla="*/ 362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4" h="1415">
                  <a:moveTo>
                    <a:pt x="514" y="975"/>
                  </a:moveTo>
                  <a:cubicBezTo>
                    <a:pt x="513" y="956"/>
                    <a:pt x="501" y="938"/>
                    <a:pt x="482" y="930"/>
                  </a:cubicBezTo>
                  <a:cubicBezTo>
                    <a:pt x="470" y="924"/>
                    <a:pt x="452" y="923"/>
                    <a:pt x="442" y="913"/>
                  </a:cubicBezTo>
                  <a:cubicBezTo>
                    <a:pt x="436" y="906"/>
                    <a:pt x="431" y="900"/>
                    <a:pt x="423" y="895"/>
                  </a:cubicBezTo>
                  <a:cubicBezTo>
                    <a:pt x="414" y="889"/>
                    <a:pt x="403" y="890"/>
                    <a:pt x="393" y="885"/>
                  </a:cubicBezTo>
                  <a:cubicBezTo>
                    <a:pt x="381" y="880"/>
                    <a:pt x="373" y="871"/>
                    <a:pt x="362" y="866"/>
                  </a:cubicBezTo>
                  <a:cubicBezTo>
                    <a:pt x="354" y="861"/>
                    <a:pt x="344" y="860"/>
                    <a:pt x="335" y="858"/>
                  </a:cubicBezTo>
                  <a:cubicBezTo>
                    <a:pt x="319" y="852"/>
                    <a:pt x="322" y="839"/>
                    <a:pt x="323" y="826"/>
                  </a:cubicBezTo>
                  <a:cubicBezTo>
                    <a:pt x="324" y="806"/>
                    <a:pt x="316" y="795"/>
                    <a:pt x="299" y="783"/>
                  </a:cubicBezTo>
                  <a:cubicBezTo>
                    <a:pt x="291" y="777"/>
                    <a:pt x="284" y="770"/>
                    <a:pt x="276" y="765"/>
                  </a:cubicBezTo>
                  <a:cubicBezTo>
                    <a:pt x="267" y="760"/>
                    <a:pt x="255" y="762"/>
                    <a:pt x="248" y="753"/>
                  </a:cubicBezTo>
                  <a:cubicBezTo>
                    <a:pt x="242" y="745"/>
                    <a:pt x="236" y="738"/>
                    <a:pt x="229" y="730"/>
                  </a:cubicBezTo>
                  <a:cubicBezTo>
                    <a:pt x="219" y="720"/>
                    <a:pt x="215" y="706"/>
                    <a:pt x="209" y="695"/>
                  </a:cubicBezTo>
                  <a:cubicBezTo>
                    <a:pt x="201" y="681"/>
                    <a:pt x="192" y="674"/>
                    <a:pt x="176" y="677"/>
                  </a:cubicBezTo>
                  <a:cubicBezTo>
                    <a:pt x="168" y="679"/>
                    <a:pt x="160" y="681"/>
                    <a:pt x="156" y="672"/>
                  </a:cubicBezTo>
                  <a:cubicBezTo>
                    <a:pt x="155" y="669"/>
                    <a:pt x="154" y="666"/>
                    <a:pt x="152" y="663"/>
                  </a:cubicBezTo>
                  <a:cubicBezTo>
                    <a:pt x="148" y="658"/>
                    <a:pt x="143" y="652"/>
                    <a:pt x="136" y="651"/>
                  </a:cubicBezTo>
                  <a:cubicBezTo>
                    <a:pt x="119" y="648"/>
                    <a:pt x="101" y="660"/>
                    <a:pt x="90" y="676"/>
                  </a:cubicBezTo>
                  <a:cubicBezTo>
                    <a:pt x="89" y="676"/>
                    <a:pt x="89" y="675"/>
                    <a:pt x="89" y="675"/>
                  </a:cubicBezTo>
                  <a:cubicBezTo>
                    <a:pt x="81" y="671"/>
                    <a:pt x="67" y="672"/>
                    <a:pt x="62" y="664"/>
                  </a:cubicBezTo>
                  <a:cubicBezTo>
                    <a:pt x="58" y="656"/>
                    <a:pt x="52" y="625"/>
                    <a:pt x="57" y="617"/>
                  </a:cubicBezTo>
                  <a:cubicBezTo>
                    <a:pt x="67" y="603"/>
                    <a:pt x="99" y="575"/>
                    <a:pt x="80" y="556"/>
                  </a:cubicBezTo>
                  <a:cubicBezTo>
                    <a:pt x="76" y="552"/>
                    <a:pt x="47" y="539"/>
                    <a:pt x="59" y="531"/>
                  </a:cubicBezTo>
                  <a:cubicBezTo>
                    <a:pt x="68" y="525"/>
                    <a:pt x="77" y="522"/>
                    <a:pt x="82" y="512"/>
                  </a:cubicBezTo>
                  <a:cubicBezTo>
                    <a:pt x="84" y="509"/>
                    <a:pt x="82" y="505"/>
                    <a:pt x="80" y="503"/>
                  </a:cubicBezTo>
                  <a:cubicBezTo>
                    <a:pt x="66" y="492"/>
                    <a:pt x="53" y="497"/>
                    <a:pt x="38" y="502"/>
                  </a:cubicBezTo>
                  <a:cubicBezTo>
                    <a:pt x="37" y="496"/>
                    <a:pt x="36" y="490"/>
                    <a:pt x="37" y="484"/>
                  </a:cubicBezTo>
                  <a:cubicBezTo>
                    <a:pt x="37" y="473"/>
                    <a:pt x="48" y="465"/>
                    <a:pt x="55" y="458"/>
                  </a:cubicBezTo>
                  <a:cubicBezTo>
                    <a:pt x="62" y="452"/>
                    <a:pt x="66" y="446"/>
                    <a:pt x="70" y="438"/>
                  </a:cubicBezTo>
                  <a:cubicBezTo>
                    <a:pt x="76" y="429"/>
                    <a:pt x="83" y="423"/>
                    <a:pt x="90" y="415"/>
                  </a:cubicBezTo>
                  <a:cubicBezTo>
                    <a:pt x="99" y="404"/>
                    <a:pt x="113" y="392"/>
                    <a:pt x="127" y="407"/>
                  </a:cubicBezTo>
                  <a:cubicBezTo>
                    <a:pt x="133" y="414"/>
                    <a:pt x="143" y="406"/>
                    <a:pt x="146" y="418"/>
                  </a:cubicBezTo>
                  <a:cubicBezTo>
                    <a:pt x="138" y="435"/>
                    <a:pt x="138" y="456"/>
                    <a:pt x="125" y="471"/>
                  </a:cubicBezTo>
                  <a:cubicBezTo>
                    <a:pt x="119" y="478"/>
                    <a:pt x="130" y="486"/>
                    <a:pt x="136" y="480"/>
                  </a:cubicBezTo>
                  <a:cubicBezTo>
                    <a:pt x="144" y="471"/>
                    <a:pt x="157" y="462"/>
                    <a:pt x="159" y="449"/>
                  </a:cubicBezTo>
                  <a:cubicBezTo>
                    <a:pt x="161" y="440"/>
                    <a:pt x="162" y="430"/>
                    <a:pt x="161" y="421"/>
                  </a:cubicBezTo>
                  <a:cubicBezTo>
                    <a:pt x="167" y="413"/>
                    <a:pt x="179" y="412"/>
                    <a:pt x="188" y="410"/>
                  </a:cubicBezTo>
                  <a:cubicBezTo>
                    <a:pt x="198" y="407"/>
                    <a:pt x="206" y="401"/>
                    <a:pt x="214" y="395"/>
                  </a:cubicBezTo>
                  <a:cubicBezTo>
                    <a:pt x="232" y="382"/>
                    <a:pt x="247" y="367"/>
                    <a:pt x="266" y="355"/>
                  </a:cubicBezTo>
                  <a:cubicBezTo>
                    <a:pt x="281" y="346"/>
                    <a:pt x="288" y="344"/>
                    <a:pt x="305" y="347"/>
                  </a:cubicBezTo>
                  <a:cubicBezTo>
                    <a:pt x="313" y="349"/>
                    <a:pt x="321" y="349"/>
                    <a:pt x="328" y="346"/>
                  </a:cubicBezTo>
                  <a:cubicBezTo>
                    <a:pt x="338" y="343"/>
                    <a:pt x="345" y="336"/>
                    <a:pt x="356" y="334"/>
                  </a:cubicBezTo>
                  <a:cubicBezTo>
                    <a:pt x="368" y="332"/>
                    <a:pt x="372" y="340"/>
                    <a:pt x="382" y="343"/>
                  </a:cubicBezTo>
                  <a:cubicBezTo>
                    <a:pt x="392" y="347"/>
                    <a:pt x="401" y="333"/>
                    <a:pt x="405" y="327"/>
                  </a:cubicBezTo>
                  <a:cubicBezTo>
                    <a:pt x="410" y="320"/>
                    <a:pt x="415" y="308"/>
                    <a:pt x="406" y="302"/>
                  </a:cubicBezTo>
                  <a:cubicBezTo>
                    <a:pt x="400" y="298"/>
                    <a:pt x="394" y="297"/>
                    <a:pt x="387" y="294"/>
                  </a:cubicBezTo>
                  <a:cubicBezTo>
                    <a:pt x="385" y="293"/>
                    <a:pt x="365" y="292"/>
                    <a:pt x="378" y="282"/>
                  </a:cubicBezTo>
                  <a:cubicBezTo>
                    <a:pt x="381" y="280"/>
                    <a:pt x="383" y="278"/>
                    <a:pt x="385" y="275"/>
                  </a:cubicBezTo>
                  <a:cubicBezTo>
                    <a:pt x="388" y="272"/>
                    <a:pt x="387" y="269"/>
                    <a:pt x="386" y="266"/>
                  </a:cubicBezTo>
                  <a:cubicBezTo>
                    <a:pt x="380" y="257"/>
                    <a:pt x="372" y="257"/>
                    <a:pt x="388" y="259"/>
                  </a:cubicBezTo>
                  <a:cubicBezTo>
                    <a:pt x="398" y="260"/>
                    <a:pt x="406" y="269"/>
                    <a:pt x="415" y="270"/>
                  </a:cubicBezTo>
                  <a:cubicBezTo>
                    <a:pt x="425" y="270"/>
                    <a:pt x="434" y="269"/>
                    <a:pt x="438" y="280"/>
                  </a:cubicBezTo>
                  <a:cubicBezTo>
                    <a:pt x="440" y="286"/>
                    <a:pt x="442" y="291"/>
                    <a:pt x="445" y="295"/>
                  </a:cubicBezTo>
                  <a:cubicBezTo>
                    <a:pt x="449" y="302"/>
                    <a:pt x="458" y="305"/>
                    <a:pt x="465" y="302"/>
                  </a:cubicBezTo>
                  <a:cubicBezTo>
                    <a:pt x="475" y="299"/>
                    <a:pt x="476" y="290"/>
                    <a:pt x="476" y="281"/>
                  </a:cubicBezTo>
                  <a:cubicBezTo>
                    <a:pt x="476" y="272"/>
                    <a:pt x="476" y="260"/>
                    <a:pt x="472" y="251"/>
                  </a:cubicBezTo>
                  <a:cubicBezTo>
                    <a:pt x="468" y="242"/>
                    <a:pt x="467" y="239"/>
                    <a:pt x="477" y="231"/>
                  </a:cubicBezTo>
                  <a:cubicBezTo>
                    <a:pt x="482" y="227"/>
                    <a:pt x="488" y="222"/>
                    <a:pt x="491" y="217"/>
                  </a:cubicBezTo>
                  <a:cubicBezTo>
                    <a:pt x="496" y="208"/>
                    <a:pt x="499" y="193"/>
                    <a:pt x="487" y="188"/>
                  </a:cubicBezTo>
                  <a:cubicBezTo>
                    <a:pt x="478" y="183"/>
                    <a:pt x="469" y="185"/>
                    <a:pt x="461" y="188"/>
                  </a:cubicBezTo>
                  <a:cubicBezTo>
                    <a:pt x="462" y="175"/>
                    <a:pt x="475" y="158"/>
                    <a:pt x="458" y="150"/>
                  </a:cubicBezTo>
                  <a:cubicBezTo>
                    <a:pt x="436" y="141"/>
                    <a:pt x="414" y="172"/>
                    <a:pt x="401" y="183"/>
                  </a:cubicBezTo>
                  <a:cubicBezTo>
                    <a:pt x="385" y="196"/>
                    <a:pt x="369" y="210"/>
                    <a:pt x="351" y="221"/>
                  </a:cubicBezTo>
                  <a:cubicBezTo>
                    <a:pt x="347" y="223"/>
                    <a:pt x="343" y="225"/>
                    <a:pt x="339" y="227"/>
                  </a:cubicBezTo>
                  <a:cubicBezTo>
                    <a:pt x="335" y="229"/>
                    <a:pt x="330" y="232"/>
                    <a:pt x="332" y="227"/>
                  </a:cubicBezTo>
                  <a:cubicBezTo>
                    <a:pt x="335" y="218"/>
                    <a:pt x="343" y="211"/>
                    <a:pt x="345" y="203"/>
                  </a:cubicBezTo>
                  <a:cubicBezTo>
                    <a:pt x="350" y="186"/>
                    <a:pt x="378" y="178"/>
                    <a:pt x="365" y="158"/>
                  </a:cubicBezTo>
                  <a:cubicBezTo>
                    <a:pt x="355" y="141"/>
                    <a:pt x="379" y="144"/>
                    <a:pt x="388" y="144"/>
                  </a:cubicBezTo>
                  <a:cubicBezTo>
                    <a:pt x="402" y="144"/>
                    <a:pt x="411" y="137"/>
                    <a:pt x="423" y="133"/>
                  </a:cubicBezTo>
                  <a:cubicBezTo>
                    <a:pt x="435" y="129"/>
                    <a:pt x="443" y="129"/>
                    <a:pt x="453" y="136"/>
                  </a:cubicBezTo>
                  <a:cubicBezTo>
                    <a:pt x="460" y="142"/>
                    <a:pt x="470" y="138"/>
                    <a:pt x="478" y="135"/>
                  </a:cubicBezTo>
                  <a:cubicBezTo>
                    <a:pt x="491" y="130"/>
                    <a:pt x="501" y="124"/>
                    <a:pt x="513" y="118"/>
                  </a:cubicBezTo>
                  <a:cubicBezTo>
                    <a:pt x="516" y="117"/>
                    <a:pt x="520" y="116"/>
                    <a:pt x="523" y="114"/>
                  </a:cubicBezTo>
                  <a:cubicBezTo>
                    <a:pt x="529" y="111"/>
                    <a:pt x="530" y="112"/>
                    <a:pt x="526" y="117"/>
                  </a:cubicBezTo>
                  <a:cubicBezTo>
                    <a:pt x="526" y="125"/>
                    <a:pt x="518" y="130"/>
                    <a:pt x="514" y="135"/>
                  </a:cubicBezTo>
                  <a:cubicBezTo>
                    <a:pt x="510" y="140"/>
                    <a:pt x="513" y="147"/>
                    <a:pt x="519" y="148"/>
                  </a:cubicBezTo>
                  <a:cubicBezTo>
                    <a:pt x="542" y="152"/>
                    <a:pt x="560" y="124"/>
                    <a:pt x="561" y="105"/>
                  </a:cubicBezTo>
                  <a:cubicBezTo>
                    <a:pt x="564" y="81"/>
                    <a:pt x="532" y="81"/>
                    <a:pt x="515" y="80"/>
                  </a:cubicBezTo>
                  <a:cubicBezTo>
                    <a:pt x="508" y="80"/>
                    <a:pt x="500" y="79"/>
                    <a:pt x="492" y="79"/>
                  </a:cubicBezTo>
                  <a:cubicBezTo>
                    <a:pt x="498" y="79"/>
                    <a:pt x="504" y="78"/>
                    <a:pt x="508" y="73"/>
                  </a:cubicBezTo>
                  <a:cubicBezTo>
                    <a:pt x="513" y="67"/>
                    <a:pt x="511" y="57"/>
                    <a:pt x="504" y="53"/>
                  </a:cubicBezTo>
                  <a:cubicBezTo>
                    <a:pt x="498" y="50"/>
                    <a:pt x="480" y="49"/>
                    <a:pt x="493" y="37"/>
                  </a:cubicBezTo>
                  <a:cubicBezTo>
                    <a:pt x="498" y="32"/>
                    <a:pt x="503" y="29"/>
                    <a:pt x="507" y="23"/>
                  </a:cubicBezTo>
                  <a:cubicBezTo>
                    <a:pt x="509" y="19"/>
                    <a:pt x="506" y="14"/>
                    <a:pt x="503" y="12"/>
                  </a:cubicBezTo>
                  <a:cubicBezTo>
                    <a:pt x="473" y="0"/>
                    <a:pt x="440" y="15"/>
                    <a:pt x="414" y="29"/>
                  </a:cubicBezTo>
                  <a:cubicBezTo>
                    <a:pt x="373" y="52"/>
                    <a:pt x="331" y="72"/>
                    <a:pt x="292" y="98"/>
                  </a:cubicBezTo>
                  <a:cubicBezTo>
                    <a:pt x="252" y="124"/>
                    <a:pt x="213" y="152"/>
                    <a:pt x="174" y="180"/>
                  </a:cubicBezTo>
                  <a:cubicBezTo>
                    <a:pt x="150" y="198"/>
                    <a:pt x="129" y="223"/>
                    <a:pt x="111" y="248"/>
                  </a:cubicBezTo>
                  <a:cubicBezTo>
                    <a:pt x="111" y="249"/>
                    <a:pt x="111" y="250"/>
                    <a:pt x="111" y="251"/>
                  </a:cubicBezTo>
                  <a:cubicBezTo>
                    <a:pt x="101" y="257"/>
                    <a:pt x="91" y="266"/>
                    <a:pt x="89" y="278"/>
                  </a:cubicBezTo>
                  <a:cubicBezTo>
                    <a:pt x="85" y="302"/>
                    <a:pt x="70" y="323"/>
                    <a:pt x="60" y="345"/>
                  </a:cubicBezTo>
                  <a:cubicBezTo>
                    <a:pt x="54" y="356"/>
                    <a:pt x="51" y="369"/>
                    <a:pt x="44" y="381"/>
                  </a:cubicBezTo>
                  <a:cubicBezTo>
                    <a:pt x="38" y="391"/>
                    <a:pt x="31" y="400"/>
                    <a:pt x="25" y="411"/>
                  </a:cubicBezTo>
                  <a:cubicBezTo>
                    <a:pt x="24" y="412"/>
                    <a:pt x="24" y="413"/>
                    <a:pt x="23" y="414"/>
                  </a:cubicBezTo>
                  <a:cubicBezTo>
                    <a:pt x="23" y="414"/>
                    <a:pt x="23" y="414"/>
                    <a:pt x="23" y="414"/>
                  </a:cubicBezTo>
                  <a:cubicBezTo>
                    <a:pt x="23" y="415"/>
                    <a:pt x="23" y="415"/>
                    <a:pt x="23" y="415"/>
                  </a:cubicBezTo>
                  <a:cubicBezTo>
                    <a:pt x="17" y="423"/>
                    <a:pt x="10" y="431"/>
                    <a:pt x="9" y="441"/>
                  </a:cubicBezTo>
                  <a:cubicBezTo>
                    <a:pt x="8" y="444"/>
                    <a:pt x="7" y="448"/>
                    <a:pt x="7" y="451"/>
                  </a:cubicBezTo>
                  <a:cubicBezTo>
                    <a:pt x="6" y="453"/>
                    <a:pt x="5" y="455"/>
                    <a:pt x="4" y="457"/>
                  </a:cubicBezTo>
                  <a:cubicBezTo>
                    <a:pt x="2" y="466"/>
                    <a:pt x="2" y="475"/>
                    <a:pt x="1" y="483"/>
                  </a:cubicBezTo>
                  <a:cubicBezTo>
                    <a:pt x="0" y="496"/>
                    <a:pt x="4" y="510"/>
                    <a:pt x="8" y="522"/>
                  </a:cubicBezTo>
                  <a:cubicBezTo>
                    <a:pt x="13" y="539"/>
                    <a:pt x="15" y="557"/>
                    <a:pt x="20" y="574"/>
                  </a:cubicBezTo>
                  <a:cubicBezTo>
                    <a:pt x="24" y="591"/>
                    <a:pt x="24" y="617"/>
                    <a:pt x="35" y="632"/>
                  </a:cubicBezTo>
                  <a:cubicBezTo>
                    <a:pt x="36" y="632"/>
                    <a:pt x="36" y="633"/>
                    <a:pt x="36" y="633"/>
                  </a:cubicBezTo>
                  <a:cubicBezTo>
                    <a:pt x="40" y="645"/>
                    <a:pt x="43" y="658"/>
                    <a:pt x="47" y="670"/>
                  </a:cubicBezTo>
                  <a:cubicBezTo>
                    <a:pt x="49" y="679"/>
                    <a:pt x="58" y="686"/>
                    <a:pt x="67" y="686"/>
                  </a:cubicBezTo>
                  <a:cubicBezTo>
                    <a:pt x="72" y="687"/>
                    <a:pt x="76" y="687"/>
                    <a:pt x="81" y="689"/>
                  </a:cubicBezTo>
                  <a:cubicBezTo>
                    <a:pt x="79" y="694"/>
                    <a:pt x="77" y="699"/>
                    <a:pt x="76" y="703"/>
                  </a:cubicBezTo>
                  <a:cubicBezTo>
                    <a:pt x="73" y="720"/>
                    <a:pt x="67" y="731"/>
                    <a:pt x="55" y="744"/>
                  </a:cubicBezTo>
                  <a:cubicBezTo>
                    <a:pt x="44" y="756"/>
                    <a:pt x="50" y="774"/>
                    <a:pt x="46" y="789"/>
                  </a:cubicBezTo>
                  <a:cubicBezTo>
                    <a:pt x="41" y="804"/>
                    <a:pt x="34" y="815"/>
                    <a:pt x="34" y="831"/>
                  </a:cubicBezTo>
                  <a:cubicBezTo>
                    <a:pt x="34" y="844"/>
                    <a:pt x="44" y="862"/>
                    <a:pt x="51" y="873"/>
                  </a:cubicBezTo>
                  <a:cubicBezTo>
                    <a:pt x="60" y="886"/>
                    <a:pt x="71" y="897"/>
                    <a:pt x="80" y="911"/>
                  </a:cubicBezTo>
                  <a:cubicBezTo>
                    <a:pt x="87" y="923"/>
                    <a:pt x="88" y="930"/>
                    <a:pt x="87" y="944"/>
                  </a:cubicBezTo>
                  <a:cubicBezTo>
                    <a:pt x="87" y="950"/>
                    <a:pt x="87" y="955"/>
                    <a:pt x="89" y="961"/>
                  </a:cubicBezTo>
                  <a:cubicBezTo>
                    <a:pt x="91" y="968"/>
                    <a:pt x="96" y="975"/>
                    <a:pt x="98" y="983"/>
                  </a:cubicBezTo>
                  <a:cubicBezTo>
                    <a:pt x="101" y="991"/>
                    <a:pt x="102" y="999"/>
                    <a:pt x="106" y="1006"/>
                  </a:cubicBezTo>
                  <a:cubicBezTo>
                    <a:pt x="108" y="1012"/>
                    <a:pt x="112" y="1016"/>
                    <a:pt x="116" y="1021"/>
                  </a:cubicBezTo>
                  <a:cubicBezTo>
                    <a:pt x="123" y="1031"/>
                    <a:pt x="124" y="1044"/>
                    <a:pt x="126" y="1055"/>
                  </a:cubicBezTo>
                  <a:cubicBezTo>
                    <a:pt x="132" y="1088"/>
                    <a:pt x="135" y="1122"/>
                    <a:pt x="145" y="1153"/>
                  </a:cubicBezTo>
                  <a:cubicBezTo>
                    <a:pt x="150" y="1168"/>
                    <a:pt x="158" y="1182"/>
                    <a:pt x="164" y="1196"/>
                  </a:cubicBezTo>
                  <a:cubicBezTo>
                    <a:pt x="170" y="1210"/>
                    <a:pt x="176" y="1222"/>
                    <a:pt x="190" y="1231"/>
                  </a:cubicBezTo>
                  <a:cubicBezTo>
                    <a:pt x="203" y="1240"/>
                    <a:pt x="220" y="1245"/>
                    <a:pt x="232" y="1254"/>
                  </a:cubicBezTo>
                  <a:cubicBezTo>
                    <a:pt x="245" y="1264"/>
                    <a:pt x="256" y="1277"/>
                    <a:pt x="268" y="1288"/>
                  </a:cubicBezTo>
                  <a:cubicBezTo>
                    <a:pt x="271" y="1292"/>
                    <a:pt x="275" y="1296"/>
                    <a:pt x="278" y="1300"/>
                  </a:cubicBezTo>
                  <a:cubicBezTo>
                    <a:pt x="281" y="1305"/>
                    <a:pt x="284" y="1310"/>
                    <a:pt x="286" y="1316"/>
                  </a:cubicBezTo>
                  <a:cubicBezTo>
                    <a:pt x="288" y="1318"/>
                    <a:pt x="289" y="1320"/>
                    <a:pt x="291" y="1323"/>
                  </a:cubicBezTo>
                  <a:cubicBezTo>
                    <a:pt x="292" y="1327"/>
                    <a:pt x="294" y="1331"/>
                    <a:pt x="295" y="1334"/>
                  </a:cubicBezTo>
                  <a:cubicBezTo>
                    <a:pt x="299" y="1349"/>
                    <a:pt x="316" y="1361"/>
                    <a:pt x="325" y="1374"/>
                  </a:cubicBezTo>
                  <a:cubicBezTo>
                    <a:pt x="327" y="1376"/>
                    <a:pt x="329" y="1378"/>
                    <a:pt x="332" y="1377"/>
                  </a:cubicBezTo>
                  <a:cubicBezTo>
                    <a:pt x="341" y="1388"/>
                    <a:pt x="351" y="1398"/>
                    <a:pt x="360" y="1409"/>
                  </a:cubicBezTo>
                  <a:cubicBezTo>
                    <a:pt x="365" y="1415"/>
                    <a:pt x="373" y="1409"/>
                    <a:pt x="370" y="1402"/>
                  </a:cubicBezTo>
                  <a:cubicBezTo>
                    <a:pt x="352" y="1373"/>
                    <a:pt x="334" y="1344"/>
                    <a:pt x="315" y="1316"/>
                  </a:cubicBezTo>
                  <a:cubicBezTo>
                    <a:pt x="306" y="1303"/>
                    <a:pt x="296" y="1290"/>
                    <a:pt x="293" y="1274"/>
                  </a:cubicBezTo>
                  <a:cubicBezTo>
                    <a:pt x="292" y="1268"/>
                    <a:pt x="294" y="1260"/>
                    <a:pt x="294" y="1254"/>
                  </a:cubicBezTo>
                  <a:cubicBezTo>
                    <a:pt x="294" y="1248"/>
                    <a:pt x="289" y="1242"/>
                    <a:pt x="287" y="1237"/>
                  </a:cubicBezTo>
                  <a:cubicBezTo>
                    <a:pt x="283" y="1230"/>
                    <a:pt x="278" y="1226"/>
                    <a:pt x="277" y="1217"/>
                  </a:cubicBezTo>
                  <a:cubicBezTo>
                    <a:pt x="276" y="1205"/>
                    <a:pt x="286" y="1215"/>
                    <a:pt x="290" y="1218"/>
                  </a:cubicBezTo>
                  <a:cubicBezTo>
                    <a:pt x="300" y="1224"/>
                    <a:pt x="309" y="1223"/>
                    <a:pt x="318" y="1218"/>
                  </a:cubicBezTo>
                  <a:cubicBezTo>
                    <a:pt x="327" y="1213"/>
                    <a:pt x="332" y="1202"/>
                    <a:pt x="336" y="1194"/>
                  </a:cubicBezTo>
                  <a:cubicBezTo>
                    <a:pt x="339" y="1189"/>
                    <a:pt x="341" y="1184"/>
                    <a:pt x="343" y="1179"/>
                  </a:cubicBezTo>
                  <a:cubicBezTo>
                    <a:pt x="346" y="1172"/>
                    <a:pt x="344" y="1164"/>
                    <a:pt x="348" y="1157"/>
                  </a:cubicBezTo>
                  <a:cubicBezTo>
                    <a:pt x="349" y="1155"/>
                    <a:pt x="349" y="1153"/>
                    <a:pt x="349" y="1151"/>
                  </a:cubicBezTo>
                  <a:cubicBezTo>
                    <a:pt x="349" y="1151"/>
                    <a:pt x="350" y="1151"/>
                    <a:pt x="351" y="1150"/>
                  </a:cubicBezTo>
                  <a:cubicBezTo>
                    <a:pt x="357" y="1149"/>
                    <a:pt x="360" y="1145"/>
                    <a:pt x="367" y="1144"/>
                  </a:cubicBezTo>
                  <a:cubicBezTo>
                    <a:pt x="369" y="1143"/>
                    <a:pt x="374" y="1145"/>
                    <a:pt x="376" y="1144"/>
                  </a:cubicBezTo>
                  <a:cubicBezTo>
                    <a:pt x="385" y="1140"/>
                    <a:pt x="391" y="1135"/>
                    <a:pt x="398" y="1129"/>
                  </a:cubicBezTo>
                  <a:cubicBezTo>
                    <a:pt x="407" y="1120"/>
                    <a:pt x="427" y="1130"/>
                    <a:pt x="438" y="1128"/>
                  </a:cubicBezTo>
                  <a:cubicBezTo>
                    <a:pt x="454" y="1124"/>
                    <a:pt x="467" y="1108"/>
                    <a:pt x="471" y="1093"/>
                  </a:cubicBezTo>
                  <a:cubicBezTo>
                    <a:pt x="474" y="1083"/>
                    <a:pt x="469" y="1071"/>
                    <a:pt x="467" y="1062"/>
                  </a:cubicBezTo>
                  <a:cubicBezTo>
                    <a:pt x="464" y="1048"/>
                    <a:pt x="478" y="1025"/>
                    <a:pt x="488" y="1015"/>
                  </a:cubicBezTo>
                  <a:cubicBezTo>
                    <a:pt x="501" y="1004"/>
                    <a:pt x="515" y="993"/>
                    <a:pt x="514" y="975"/>
                  </a:cubicBezTo>
                  <a:close/>
                  <a:moveTo>
                    <a:pt x="74" y="348"/>
                  </a:moveTo>
                  <a:cubicBezTo>
                    <a:pt x="72" y="353"/>
                    <a:pt x="70" y="357"/>
                    <a:pt x="67" y="362"/>
                  </a:cubicBezTo>
                  <a:cubicBezTo>
                    <a:pt x="67" y="363"/>
                    <a:pt x="66" y="363"/>
                    <a:pt x="66" y="364"/>
                  </a:cubicBezTo>
                  <a:cubicBezTo>
                    <a:pt x="66" y="364"/>
                    <a:pt x="66" y="363"/>
                    <a:pt x="66" y="362"/>
                  </a:cubicBezTo>
                  <a:cubicBezTo>
                    <a:pt x="68" y="358"/>
                    <a:pt x="71" y="353"/>
                    <a:pt x="74" y="348"/>
                  </a:cubicBez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323">
              <a:extLst>
                <a:ext uri="{FF2B5EF4-FFF2-40B4-BE49-F238E27FC236}">
                  <a16:creationId xmlns:a16="http://schemas.microsoft.com/office/drawing/2014/main" id="{F26A0A3C-5990-8777-EBF6-B9AF5B09DB9D}"/>
                </a:ext>
              </a:extLst>
            </p:cNvPr>
            <p:cNvSpPr>
              <a:spLocks/>
            </p:cNvSpPr>
            <p:nvPr/>
          </p:nvSpPr>
          <p:spPr bwMode="auto">
            <a:xfrm>
              <a:off x="5093232" y="3412393"/>
              <a:ext cx="343855" cy="305133"/>
            </a:xfrm>
            <a:custGeom>
              <a:avLst/>
              <a:gdLst>
                <a:gd name="T0" fmla="*/ 188 w 190"/>
                <a:gd name="T1" fmla="*/ 66 h 169"/>
                <a:gd name="T2" fmla="*/ 187 w 190"/>
                <a:gd name="T3" fmla="*/ 48 h 169"/>
                <a:gd name="T4" fmla="*/ 178 w 190"/>
                <a:gd name="T5" fmla="*/ 32 h 169"/>
                <a:gd name="T6" fmla="*/ 176 w 190"/>
                <a:gd name="T7" fmla="*/ 25 h 169"/>
                <a:gd name="T8" fmla="*/ 153 w 190"/>
                <a:gd name="T9" fmla="*/ 20 h 169"/>
                <a:gd name="T10" fmla="*/ 141 w 190"/>
                <a:gd name="T11" fmla="*/ 23 h 169"/>
                <a:gd name="T12" fmla="*/ 137 w 190"/>
                <a:gd name="T13" fmla="*/ 15 h 169"/>
                <a:gd name="T14" fmla="*/ 98 w 190"/>
                <a:gd name="T15" fmla="*/ 7 h 169"/>
                <a:gd name="T16" fmla="*/ 52 w 190"/>
                <a:gd name="T17" fmla="*/ 8 h 169"/>
                <a:gd name="T18" fmla="*/ 50 w 190"/>
                <a:gd name="T19" fmla="*/ 27 h 169"/>
                <a:gd name="T20" fmla="*/ 57 w 190"/>
                <a:gd name="T21" fmla="*/ 31 h 169"/>
                <a:gd name="T22" fmla="*/ 65 w 190"/>
                <a:gd name="T23" fmla="*/ 32 h 169"/>
                <a:gd name="T24" fmla="*/ 62 w 190"/>
                <a:gd name="T25" fmla="*/ 36 h 169"/>
                <a:gd name="T26" fmla="*/ 47 w 190"/>
                <a:gd name="T27" fmla="*/ 63 h 169"/>
                <a:gd name="T28" fmla="*/ 34 w 190"/>
                <a:gd name="T29" fmla="*/ 87 h 169"/>
                <a:gd name="T30" fmla="*/ 14 w 190"/>
                <a:gd name="T31" fmla="*/ 119 h 169"/>
                <a:gd name="T32" fmla="*/ 8 w 190"/>
                <a:gd name="T33" fmla="*/ 158 h 169"/>
                <a:gd name="T34" fmla="*/ 40 w 190"/>
                <a:gd name="T35" fmla="*/ 144 h 169"/>
                <a:gd name="T36" fmla="*/ 114 w 190"/>
                <a:gd name="T37" fmla="*/ 121 h 169"/>
                <a:gd name="T38" fmla="*/ 130 w 190"/>
                <a:gd name="T39" fmla="*/ 115 h 169"/>
                <a:gd name="T40" fmla="*/ 156 w 190"/>
                <a:gd name="T41" fmla="*/ 105 h 169"/>
                <a:gd name="T42" fmla="*/ 182 w 190"/>
                <a:gd name="T43" fmla="*/ 83 h 169"/>
                <a:gd name="T44" fmla="*/ 172 w 190"/>
                <a:gd name="T45" fmla="*/ 76 h 169"/>
                <a:gd name="T46" fmla="*/ 188 w 190"/>
                <a:gd name="T47" fmla="*/ 6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0" h="169">
                  <a:moveTo>
                    <a:pt x="188" y="66"/>
                  </a:moveTo>
                  <a:cubicBezTo>
                    <a:pt x="190" y="59"/>
                    <a:pt x="190" y="54"/>
                    <a:pt x="187" y="48"/>
                  </a:cubicBezTo>
                  <a:cubicBezTo>
                    <a:pt x="184" y="40"/>
                    <a:pt x="175" y="40"/>
                    <a:pt x="178" y="32"/>
                  </a:cubicBezTo>
                  <a:cubicBezTo>
                    <a:pt x="179" y="29"/>
                    <a:pt x="178" y="27"/>
                    <a:pt x="176" y="25"/>
                  </a:cubicBezTo>
                  <a:cubicBezTo>
                    <a:pt x="170" y="19"/>
                    <a:pt x="161" y="20"/>
                    <a:pt x="153" y="20"/>
                  </a:cubicBezTo>
                  <a:cubicBezTo>
                    <a:pt x="149" y="20"/>
                    <a:pt x="145" y="22"/>
                    <a:pt x="141" y="23"/>
                  </a:cubicBezTo>
                  <a:cubicBezTo>
                    <a:pt x="139" y="24"/>
                    <a:pt x="139" y="17"/>
                    <a:pt x="137" y="15"/>
                  </a:cubicBezTo>
                  <a:cubicBezTo>
                    <a:pt x="126" y="7"/>
                    <a:pt x="112" y="8"/>
                    <a:pt x="98" y="7"/>
                  </a:cubicBezTo>
                  <a:cubicBezTo>
                    <a:pt x="83" y="7"/>
                    <a:pt x="67" y="0"/>
                    <a:pt x="52" y="8"/>
                  </a:cubicBezTo>
                  <a:cubicBezTo>
                    <a:pt x="45" y="12"/>
                    <a:pt x="46" y="21"/>
                    <a:pt x="50" y="27"/>
                  </a:cubicBezTo>
                  <a:cubicBezTo>
                    <a:pt x="51" y="29"/>
                    <a:pt x="54" y="30"/>
                    <a:pt x="57" y="31"/>
                  </a:cubicBezTo>
                  <a:cubicBezTo>
                    <a:pt x="60" y="32"/>
                    <a:pt x="62" y="32"/>
                    <a:pt x="65" y="32"/>
                  </a:cubicBezTo>
                  <a:cubicBezTo>
                    <a:pt x="73" y="33"/>
                    <a:pt x="65" y="34"/>
                    <a:pt x="62" y="36"/>
                  </a:cubicBezTo>
                  <a:cubicBezTo>
                    <a:pt x="51" y="45"/>
                    <a:pt x="48" y="48"/>
                    <a:pt x="47" y="63"/>
                  </a:cubicBezTo>
                  <a:cubicBezTo>
                    <a:pt x="46" y="73"/>
                    <a:pt x="38" y="78"/>
                    <a:pt x="34" y="87"/>
                  </a:cubicBezTo>
                  <a:cubicBezTo>
                    <a:pt x="25" y="95"/>
                    <a:pt x="22" y="109"/>
                    <a:pt x="14" y="119"/>
                  </a:cubicBezTo>
                  <a:cubicBezTo>
                    <a:pt x="10" y="125"/>
                    <a:pt x="0" y="152"/>
                    <a:pt x="8" y="158"/>
                  </a:cubicBezTo>
                  <a:cubicBezTo>
                    <a:pt x="20" y="169"/>
                    <a:pt x="32" y="151"/>
                    <a:pt x="40" y="144"/>
                  </a:cubicBezTo>
                  <a:cubicBezTo>
                    <a:pt x="62" y="124"/>
                    <a:pt x="85" y="113"/>
                    <a:pt x="114" y="121"/>
                  </a:cubicBezTo>
                  <a:cubicBezTo>
                    <a:pt x="120" y="122"/>
                    <a:pt x="126" y="118"/>
                    <a:pt x="130" y="115"/>
                  </a:cubicBezTo>
                  <a:cubicBezTo>
                    <a:pt x="138" y="109"/>
                    <a:pt x="148" y="110"/>
                    <a:pt x="156" y="105"/>
                  </a:cubicBezTo>
                  <a:cubicBezTo>
                    <a:pt x="166" y="99"/>
                    <a:pt x="185" y="99"/>
                    <a:pt x="182" y="83"/>
                  </a:cubicBezTo>
                  <a:cubicBezTo>
                    <a:pt x="181" y="78"/>
                    <a:pt x="176" y="77"/>
                    <a:pt x="172" y="76"/>
                  </a:cubicBezTo>
                  <a:cubicBezTo>
                    <a:pt x="176" y="77"/>
                    <a:pt x="187" y="69"/>
                    <a:pt x="188" y="66"/>
                  </a:cubicBez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324">
              <a:extLst>
                <a:ext uri="{FF2B5EF4-FFF2-40B4-BE49-F238E27FC236}">
                  <a16:creationId xmlns:a16="http://schemas.microsoft.com/office/drawing/2014/main" id="{5FB7597C-A316-2B94-1A9B-BAB5A3A03F13}"/>
                </a:ext>
              </a:extLst>
            </p:cNvPr>
            <p:cNvSpPr>
              <a:spLocks/>
            </p:cNvSpPr>
            <p:nvPr/>
          </p:nvSpPr>
          <p:spPr bwMode="auto">
            <a:xfrm>
              <a:off x="5376680" y="3636983"/>
              <a:ext cx="97581" cy="51114"/>
            </a:xfrm>
            <a:custGeom>
              <a:avLst/>
              <a:gdLst>
                <a:gd name="T0" fmla="*/ 51 w 54"/>
                <a:gd name="T1" fmla="*/ 14 h 28"/>
                <a:gd name="T2" fmla="*/ 49 w 54"/>
                <a:gd name="T3" fmla="*/ 12 h 28"/>
                <a:gd name="T4" fmla="*/ 45 w 54"/>
                <a:gd name="T5" fmla="*/ 0 h 28"/>
                <a:gd name="T6" fmla="*/ 29 w 54"/>
                <a:gd name="T7" fmla="*/ 4 h 28"/>
                <a:gd name="T8" fmla="*/ 29 w 54"/>
                <a:gd name="T9" fmla="*/ 4 h 28"/>
                <a:gd name="T10" fmla="*/ 20 w 54"/>
                <a:gd name="T11" fmla="*/ 4 h 28"/>
                <a:gd name="T12" fmla="*/ 2 w 54"/>
                <a:gd name="T13" fmla="*/ 8 h 28"/>
                <a:gd name="T14" fmla="*/ 2 w 54"/>
                <a:gd name="T15" fmla="*/ 17 h 28"/>
                <a:gd name="T16" fmla="*/ 2 w 54"/>
                <a:gd name="T17" fmla="*/ 17 h 28"/>
                <a:gd name="T18" fmla="*/ 26 w 54"/>
                <a:gd name="T19" fmla="*/ 23 h 28"/>
                <a:gd name="T20" fmla="*/ 51 w 54"/>
                <a:gd name="T21" fmla="*/ 21 h 28"/>
                <a:gd name="T22" fmla="*/ 51 w 54"/>
                <a:gd name="T23"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28">
                  <a:moveTo>
                    <a:pt x="51" y="14"/>
                  </a:moveTo>
                  <a:cubicBezTo>
                    <a:pt x="51" y="13"/>
                    <a:pt x="50" y="13"/>
                    <a:pt x="49" y="12"/>
                  </a:cubicBezTo>
                  <a:cubicBezTo>
                    <a:pt x="54" y="9"/>
                    <a:pt x="52" y="0"/>
                    <a:pt x="45" y="0"/>
                  </a:cubicBezTo>
                  <a:cubicBezTo>
                    <a:pt x="40" y="0"/>
                    <a:pt x="34" y="1"/>
                    <a:pt x="29" y="4"/>
                  </a:cubicBezTo>
                  <a:cubicBezTo>
                    <a:pt x="29" y="4"/>
                    <a:pt x="29" y="4"/>
                    <a:pt x="29" y="4"/>
                  </a:cubicBezTo>
                  <a:cubicBezTo>
                    <a:pt x="26" y="4"/>
                    <a:pt x="23" y="4"/>
                    <a:pt x="20" y="4"/>
                  </a:cubicBezTo>
                  <a:cubicBezTo>
                    <a:pt x="15" y="3"/>
                    <a:pt x="6" y="3"/>
                    <a:pt x="2" y="8"/>
                  </a:cubicBezTo>
                  <a:cubicBezTo>
                    <a:pt x="0" y="11"/>
                    <a:pt x="0" y="15"/>
                    <a:pt x="2" y="17"/>
                  </a:cubicBezTo>
                  <a:cubicBezTo>
                    <a:pt x="2" y="17"/>
                    <a:pt x="2" y="17"/>
                    <a:pt x="2" y="17"/>
                  </a:cubicBezTo>
                  <a:cubicBezTo>
                    <a:pt x="7" y="24"/>
                    <a:pt x="19" y="22"/>
                    <a:pt x="26" y="23"/>
                  </a:cubicBezTo>
                  <a:cubicBezTo>
                    <a:pt x="34" y="25"/>
                    <a:pt x="45" y="28"/>
                    <a:pt x="51" y="21"/>
                  </a:cubicBezTo>
                  <a:cubicBezTo>
                    <a:pt x="53" y="19"/>
                    <a:pt x="53" y="16"/>
                    <a:pt x="51" y="14"/>
                  </a:cubicBez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8" name="Freeform 325">
              <a:extLst>
                <a:ext uri="{FF2B5EF4-FFF2-40B4-BE49-F238E27FC236}">
                  <a16:creationId xmlns:a16="http://schemas.microsoft.com/office/drawing/2014/main" id="{E4A492F1-6B92-794F-7E8A-BFA926E45EF6}"/>
                </a:ext>
              </a:extLst>
            </p:cNvPr>
            <p:cNvSpPr>
              <a:spLocks/>
            </p:cNvSpPr>
            <p:nvPr/>
          </p:nvSpPr>
          <p:spPr bwMode="auto">
            <a:xfrm>
              <a:off x="5537765" y="3475897"/>
              <a:ext cx="74347" cy="46467"/>
            </a:xfrm>
            <a:custGeom>
              <a:avLst/>
              <a:gdLst>
                <a:gd name="T0" fmla="*/ 35 w 41"/>
                <a:gd name="T1" fmla="*/ 14 h 26"/>
                <a:gd name="T2" fmla="*/ 31 w 41"/>
                <a:gd name="T3" fmla="*/ 12 h 26"/>
                <a:gd name="T4" fmla="*/ 29 w 41"/>
                <a:gd name="T5" fmla="*/ 11 h 26"/>
                <a:gd name="T6" fmla="*/ 31 w 41"/>
                <a:gd name="T7" fmla="*/ 9 h 26"/>
                <a:gd name="T8" fmla="*/ 22 w 41"/>
                <a:gd name="T9" fmla="*/ 3 h 26"/>
                <a:gd name="T10" fmla="*/ 19 w 41"/>
                <a:gd name="T11" fmla="*/ 3 h 26"/>
                <a:gd name="T12" fmla="*/ 18 w 41"/>
                <a:gd name="T13" fmla="*/ 3 h 26"/>
                <a:gd name="T14" fmla="*/ 12 w 41"/>
                <a:gd name="T15" fmla="*/ 3 h 26"/>
                <a:gd name="T16" fmla="*/ 8 w 41"/>
                <a:gd name="T17" fmla="*/ 3 h 26"/>
                <a:gd name="T18" fmla="*/ 5 w 41"/>
                <a:gd name="T19" fmla="*/ 14 h 26"/>
                <a:gd name="T20" fmla="*/ 28 w 41"/>
                <a:gd name="T21" fmla="*/ 24 h 26"/>
                <a:gd name="T22" fmla="*/ 31 w 41"/>
                <a:gd name="T23" fmla="*/ 25 h 26"/>
                <a:gd name="T24" fmla="*/ 35 w 41"/>
                <a:gd name="T25"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26">
                  <a:moveTo>
                    <a:pt x="35" y="14"/>
                  </a:moveTo>
                  <a:cubicBezTo>
                    <a:pt x="33" y="13"/>
                    <a:pt x="32" y="13"/>
                    <a:pt x="31" y="12"/>
                  </a:cubicBezTo>
                  <a:cubicBezTo>
                    <a:pt x="30" y="12"/>
                    <a:pt x="30" y="12"/>
                    <a:pt x="29" y="11"/>
                  </a:cubicBezTo>
                  <a:cubicBezTo>
                    <a:pt x="30" y="11"/>
                    <a:pt x="30" y="10"/>
                    <a:pt x="31" y="9"/>
                  </a:cubicBezTo>
                  <a:cubicBezTo>
                    <a:pt x="33" y="4"/>
                    <a:pt x="27" y="0"/>
                    <a:pt x="22" y="3"/>
                  </a:cubicBezTo>
                  <a:cubicBezTo>
                    <a:pt x="21" y="3"/>
                    <a:pt x="20" y="3"/>
                    <a:pt x="19" y="3"/>
                  </a:cubicBezTo>
                  <a:cubicBezTo>
                    <a:pt x="19" y="3"/>
                    <a:pt x="19" y="3"/>
                    <a:pt x="18" y="3"/>
                  </a:cubicBezTo>
                  <a:cubicBezTo>
                    <a:pt x="16" y="1"/>
                    <a:pt x="14" y="2"/>
                    <a:pt x="12" y="3"/>
                  </a:cubicBezTo>
                  <a:cubicBezTo>
                    <a:pt x="11" y="3"/>
                    <a:pt x="10" y="3"/>
                    <a:pt x="8" y="3"/>
                  </a:cubicBezTo>
                  <a:cubicBezTo>
                    <a:pt x="3" y="4"/>
                    <a:pt x="0" y="11"/>
                    <a:pt x="5" y="14"/>
                  </a:cubicBezTo>
                  <a:cubicBezTo>
                    <a:pt x="12" y="19"/>
                    <a:pt x="20" y="21"/>
                    <a:pt x="28" y="24"/>
                  </a:cubicBezTo>
                  <a:cubicBezTo>
                    <a:pt x="29" y="24"/>
                    <a:pt x="30" y="25"/>
                    <a:pt x="31" y="25"/>
                  </a:cubicBezTo>
                  <a:cubicBezTo>
                    <a:pt x="38" y="26"/>
                    <a:pt x="41" y="16"/>
                    <a:pt x="35" y="14"/>
                  </a:cubicBez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337">
              <a:extLst>
                <a:ext uri="{FF2B5EF4-FFF2-40B4-BE49-F238E27FC236}">
                  <a16:creationId xmlns:a16="http://schemas.microsoft.com/office/drawing/2014/main" id="{F19631AC-2473-10EC-CF9E-9C6C599C6E5E}"/>
                </a:ext>
              </a:extLst>
            </p:cNvPr>
            <p:cNvSpPr>
              <a:spLocks/>
            </p:cNvSpPr>
            <p:nvPr/>
          </p:nvSpPr>
          <p:spPr bwMode="auto">
            <a:xfrm>
              <a:off x="5559450" y="3822851"/>
              <a:ext cx="51114" cy="69701"/>
            </a:xfrm>
            <a:custGeom>
              <a:avLst/>
              <a:gdLst>
                <a:gd name="T0" fmla="*/ 27 w 28"/>
                <a:gd name="T1" fmla="*/ 23 h 38"/>
                <a:gd name="T2" fmla="*/ 25 w 28"/>
                <a:gd name="T3" fmla="*/ 19 h 38"/>
                <a:gd name="T4" fmla="*/ 26 w 28"/>
                <a:gd name="T5" fmla="*/ 5 h 38"/>
                <a:gd name="T6" fmla="*/ 16 w 28"/>
                <a:gd name="T7" fmla="*/ 1 h 38"/>
                <a:gd name="T8" fmla="*/ 9 w 28"/>
                <a:gd name="T9" fmla="*/ 1 h 38"/>
                <a:gd name="T10" fmla="*/ 3 w 28"/>
                <a:gd name="T11" fmla="*/ 10 h 38"/>
                <a:gd name="T12" fmla="*/ 4 w 28"/>
                <a:gd name="T13" fmla="*/ 13 h 38"/>
                <a:gd name="T14" fmla="*/ 0 w 28"/>
                <a:gd name="T15" fmla="*/ 18 h 38"/>
                <a:gd name="T16" fmla="*/ 4 w 28"/>
                <a:gd name="T17" fmla="*/ 24 h 38"/>
                <a:gd name="T18" fmla="*/ 1 w 28"/>
                <a:gd name="T19" fmla="*/ 30 h 38"/>
                <a:gd name="T20" fmla="*/ 9 w 28"/>
                <a:gd name="T21" fmla="*/ 37 h 38"/>
                <a:gd name="T22" fmla="*/ 25 w 28"/>
                <a:gd name="T23" fmla="*/ 29 h 38"/>
                <a:gd name="T24" fmla="*/ 27 w 28"/>
                <a:gd name="T25" fmla="*/ 2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38">
                  <a:moveTo>
                    <a:pt x="27" y="23"/>
                  </a:moveTo>
                  <a:cubicBezTo>
                    <a:pt x="27" y="22"/>
                    <a:pt x="26" y="20"/>
                    <a:pt x="25" y="19"/>
                  </a:cubicBezTo>
                  <a:cubicBezTo>
                    <a:pt x="28" y="15"/>
                    <a:pt x="28" y="10"/>
                    <a:pt x="26" y="5"/>
                  </a:cubicBezTo>
                  <a:cubicBezTo>
                    <a:pt x="24" y="2"/>
                    <a:pt x="20" y="1"/>
                    <a:pt x="16" y="1"/>
                  </a:cubicBezTo>
                  <a:cubicBezTo>
                    <a:pt x="13" y="0"/>
                    <a:pt x="11" y="0"/>
                    <a:pt x="9" y="1"/>
                  </a:cubicBezTo>
                  <a:cubicBezTo>
                    <a:pt x="5" y="3"/>
                    <a:pt x="3" y="6"/>
                    <a:pt x="3" y="10"/>
                  </a:cubicBezTo>
                  <a:cubicBezTo>
                    <a:pt x="3" y="11"/>
                    <a:pt x="3" y="12"/>
                    <a:pt x="4" y="13"/>
                  </a:cubicBezTo>
                  <a:cubicBezTo>
                    <a:pt x="1" y="14"/>
                    <a:pt x="0" y="16"/>
                    <a:pt x="0" y="18"/>
                  </a:cubicBezTo>
                  <a:cubicBezTo>
                    <a:pt x="1" y="21"/>
                    <a:pt x="2" y="23"/>
                    <a:pt x="4" y="24"/>
                  </a:cubicBezTo>
                  <a:cubicBezTo>
                    <a:pt x="3" y="26"/>
                    <a:pt x="2" y="28"/>
                    <a:pt x="1" y="30"/>
                  </a:cubicBezTo>
                  <a:cubicBezTo>
                    <a:pt x="1" y="35"/>
                    <a:pt x="5" y="38"/>
                    <a:pt x="9" y="37"/>
                  </a:cubicBezTo>
                  <a:cubicBezTo>
                    <a:pt x="14" y="34"/>
                    <a:pt x="20" y="33"/>
                    <a:pt x="25" y="29"/>
                  </a:cubicBezTo>
                  <a:cubicBezTo>
                    <a:pt x="27" y="28"/>
                    <a:pt x="28" y="25"/>
                    <a:pt x="27" y="23"/>
                  </a:cubicBez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338">
              <a:extLst>
                <a:ext uri="{FF2B5EF4-FFF2-40B4-BE49-F238E27FC236}">
                  <a16:creationId xmlns:a16="http://schemas.microsoft.com/office/drawing/2014/main" id="{D1794961-7F9C-ED61-AAB3-8B4F41149F7B}"/>
                </a:ext>
              </a:extLst>
            </p:cNvPr>
            <p:cNvSpPr>
              <a:spLocks/>
            </p:cNvSpPr>
            <p:nvPr/>
          </p:nvSpPr>
          <p:spPr bwMode="auto">
            <a:xfrm>
              <a:off x="5578036" y="3760895"/>
              <a:ext cx="133205" cy="161085"/>
            </a:xfrm>
            <a:custGeom>
              <a:avLst/>
              <a:gdLst>
                <a:gd name="T0" fmla="*/ 67 w 74"/>
                <a:gd name="T1" fmla="*/ 56 h 89"/>
                <a:gd name="T2" fmla="*/ 57 w 74"/>
                <a:gd name="T3" fmla="*/ 54 h 89"/>
                <a:gd name="T4" fmla="*/ 37 w 74"/>
                <a:gd name="T5" fmla="*/ 33 h 89"/>
                <a:gd name="T6" fmla="*/ 26 w 74"/>
                <a:gd name="T7" fmla="*/ 18 h 89"/>
                <a:gd name="T8" fmla="*/ 24 w 74"/>
                <a:gd name="T9" fmla="*/ 12 h 89"/>
                <a:gd name="T10" fmla="*/ 24 w 74"/>
                <a:gd name="T11" fmla="*/ 12 h 89"/>
                <a:gd name="T12" fmla="*/ 21 w 74"/>
                <a:gd name="T13" fmla="*/ 5 h 89"/>
                <a:gd name="T14" fmla="*/ 12 w 74"/>
                <a:gd name="T15" fmla="*/ 1 h 89"/>
                <a:gd name="T16" fmla="*/ 8 w 74"/>
                <a:gd name="T17" fmla="*/ 13 h 89"/>
                <a:gd name="T18" fmla="*/ 10 w 74"/>
                <a:gd name="T19" fmla="*/ 15 h 89"/>
                <a:gd name="T20" fmla="*/ 13 w 74"/>
                <a:gd name="T21" fmla="*/ 27 h 89"/>
                <a:gd name="T22" fmla="*/ 22 w 74"/>
                <a:gd name="T23" fmla="*/ 40 h 89"/>
                <a:gd name="T24" fmla="*/ 29 w 74"/>
                <a:gd name="T25" fmla="*/ 52 h 89"/>
                <a:gd name="T26" fmla="*/ 36 w 74"/>
                <a:gd name="T27" fmla="*/ 66 h 89"/>
                <a:gd name="T28" fmla="*/ 36 w 74"/>
                <a:gd name="T29" fmla="*/ 67 h 89"/>
                <a:gd name="T30" fmla="*/ 33 w 74"/>
                <a:gd name="T31" fmla="*/ 71 h 89"/>
                <a:gd name="T32" fmla="*/ 30 w 74"/>
                <a:gd name="T33" fmla="*/ 81 h 89"/>
                <a:gd name="T34" fmla="*/ 41 w 74"/>
                <a:gd name="T35" fmla="*/ 87 h 89"/>
                <a:gd name="T36" fmla="*/ 66 w 74"/>
                <a:gd name="T37" fmla="*/ 70 h 89"/>
                <a:gd name="T38" fmla="*/ 71 w 74"/>
                <a:gd name="T39" fmla="*/ 66 h 89"/>
                <a:gd name="T40" fmla="*/ 67 w 74"/>
                <a:gd name="T41" fmla="*/ 5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4" h="89">
                  <a:moveTo>
                    <a:pt x="67" y="56"/>
                  </a:moveTo>
                  <a:cubicBezTo>
                    <a:pt x="64" y="55"/>
                    <a:pt x="60" y="55"/>
                    <a:pt x="57" y="54"/>
                  </a:cubicBezTo>
                  <a:cubicBezTo>
                    <a:pt x="59" y="47"/>
                    <a:pt x="46" y="39"/>
                    <a:pt x="37" y="33"/>
                  </a:cubicBezTo>
                  <a:cubicBezTo>
                    <a:pt x="35" y="31"/>
                    <a:pt x="28" y="22"/>
                    <a:pt x="26" y="18"/>
                  </a:cubicBezTo>
                  <a:cubicBezTo>
                    <a:pt x="25" y="16"/>
                    <a:pt x="24" y="14"/>
                    <a:pt x="24" y="12"/>
                  </a:cubicBezTo>
                  <a:cubicBezTo>
                    <a:pt x="24" y="12"/>
                    <a:pt x="24" y="12"/>
                    <a:pt x="24" y="12"/>
                  </a:cubicBezTo>
                  <a:cubicBezTo>
                    <a:pt x="25" y="8"/>
                    <a:pt x="23" y="6"/>
                    <a:pt x="21" y="5"/>
                  </a:cubicBezTo>
                  <a:cubicBezTo>
                    <a:pt x="19" y="3"/>
                    <a:pt x="16" y="1"/>
                    <a:pt x="12" y="1"/>
                  </a:cubicBezTo>
                  <a:cubicBezTo>
                    <a:pt x="4" y="0"/>
                    <a:pt x="0" y="10"/>
                    <a:pt x="8" y="13"/>
                  </a:cubicBezTo>
                  <a:cubicBezTo>
                    <a:pt x="9" y="13"/>
                    <a:pt x="10" y="14"/>
                    <a:pt x="10" y="15"/>
                  </a:cubicBezTo>
                  <a:cubicBezTo>
                    <a:pt x="10" y="19"/>
                    <a:pt x="10" y="23"/>
                    <a:pt x="13" y="27"/>
                  </a:cubicBezTo>
                  <a:cubicBezTo>
                    <a:pt x="16" y="31"/>
                    <a:pt x="19" y="36"/>
                    <a:pt x="22" y="40"/>
                  </a:cubicBezTo>
                  <a:cubicBezTo>
                    <a:pt x="26" y="44"/>
                    <a:pt x="31" y="47"/>
                    <a:pt x="29" y="52"/>
                  </a:cubicBezTo>
                  <a:cubicBezTo>
                    <a:pt x="28" y="57"/>
                    <a:pt x="31" y="64"/>
                    <a:pt x="36" y="66"/>
                  </a:cubicBezTo>
                  <a:cubicBezTo>
                    <a:pt x="36" y="66"/>
                    <a:pt x="36" y="67"/>
                    <a:pt x="36" y="67"/>
                  </a:cubicBezTo>
                  <a:cubicBezTo>
                    <a:pt x="35" y="68"/>
                    <a:pt x="34" y="70"/>
                    <a:pt x="33" y="71"/>
                  </a:cubicBezTo>
                  <a:cubicBezTo>
                    <a:pt x="31" y="75"/>
                    <a:pt x="30" y="77"/>
                    <a:pt x="30" y="81"/>
                  </a:cubicBezTo>
                  <a:cubicBezTo>
                    <a:pt x="30" y="86"/>
                    <a:pt x="36" y="89"/>
                    <a:pt x="41" y="87"/>
                  </a:cubicBezTo>
                  <a:cubicBezTo>
                    <a:pt x="50" y="83"/>
                    <a:pt x="61" y="79"/>
                    <a:pt x="66" y="70"/>
                  </a:cubicBezTo>
                  <a:cubicBezTo>
                    <a:pt x="67" y="69"/>
                    <a:pt x="69" y="67"/>
                    <a:pt x="71" y="66"/>
                  </a:cubicBezTo>
                  <a:cubicBezTo>
                    <a:pt x="74" y="62"/>
                    <a:pt x="72" y="56"/>
                    <a:pt x="67" y="56"/>
                  </a:cubicBez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339">
              <a:extLst>
                <a:ext uri="{FF2B5EF4-FFF2-40B4-BE49-F238E27FC236}">
                  <a16:creationId xmlns:a16="http://schemas.microsoft.com/office/drawing/2014/main" id="{75528B86-CBED-5497-1EB4-1666A6674A47}"/>
                </a:ext>
              </a:extLst>
            </p:cNvPr>
            <p:cNvSpPr>
              <a:spLocks/>
            </p:cNvSpPr>
            <p:nvPr/>
          </p:nvSpPr>
          <p:spPr bwMode="auto">
            <a:xfrm>
              <a:off x="5870779" y="4079968"/>
              <a:ext cx="38723" cy="51114"/>
            </a:xfrm>
            <a:custGeom>
              <a:avLst/>
              <a:gdLst>
                <a:gd name="T0" fmla="*/ 21 w 21"/>
                <a:gd name="T1" fmla="*/ 22 h 28"/>
                <a:gd name="T2" fmla="*/ 20 w 21"/>
                <a:gd name="T3" fmla="*/ 11 h 28"/>
                <a:gd name="T4" fmla="*/ 10 w 21"/>
                <a:gd name="T5" fmla="*/ 1 h 28"/>
                <a:gd name="T6" fmla="*/ 5 w 21"/>
                <a:gd name="T7" fmla="*/ 13 h 28"/>
                <a:gd name="T8" fmla="*/ 7 w 21"/>
                <a:gd name="T9" fmla="*/ 14 h 28"/>
                <a:gd name="T10" fmla="*/ 7 w 21"/>
                <a:gd name="T11" fmla="*/ 15 h 28"/>
                <a:gd name="T12" fmla="*/ 7 w 21"/>
                <a:gd name="T13" fmla="*/ 15 h 28"/>
                <a:gd name="T14" fmla="*/ 7 w 21"/>
                <a:gd name="T15" fmla="*/ 15 h 28"/>
                <a:gd name="T16" fmla="*/ 7 w 21"/>
                <a:gd name="T17" fmla="*/ 21 h 28"/>
                <a:gd name="T18" fmla="*/ 15 w 21"/>
                <a:gd name="T19" fmla="*/ 28 h 28"/>
                <a:gd name="T20" fmla="*/ 21 w 21"/>
                <a:gd name="T2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8">
                  <a:moveTo>
                    <a:pt x="21" y="22"/>
                  </a:moveTo>
                  <a:cubicBezTo>
                    <a:pt x="21" y="18"/>
                    <a:pt x="21" y="15"/>
                    <a:pt x="20" y="11"/>
                  </a:cubicBezTo>
                  <a:cubicBezTo>
                    <a:pt x="19" y="6"/>
                    <a:pt x="15" y="3"/>
                    <a:pt x="10" y="1"/>
                  </a:cubicBezTo>
                  <a:cubicBezTo>
                    <a:pt x="3" y="0"/>
                    <a:pt x="0" y="9"/>
                    <a:pt x="5" y="13"/>
                  </a:cubicBezTo>
                  <a:cubicBezTo>
                    <a:pt x="6" y="14"/>
                    <a:pt x="7" y="14"/>
                    <a:pt x="7" y="14"/>
                  </a:cubicBezTo>
                  <a:cubicBezTo>
                    <a:pt x="7" y="15"/>
                    <a:pt x="7" y="15"/>
                    <a:pt x="7" y="15"/>
                  </a:cubicBezTo>
                  <a:cubicBezTo>
                    <a:pt x="7" y="15"/>
                    <a:pt x="7" y="15"/>
                    <a:pt x="7" y="15"/>
                  </a:cubicBezTo>
                  <a:cubicBezTo>
                    <a:pt x="7" y="14"/>
                    <a:pt x="7" y="15"/>
                    <a:pt x="7" y="15"/>
                  </a:cubicBezTo>
                  <a:cubicBezTo>
                    <a:pt x="8" y="17"/>
                    <a:pt x="8" y="19"/>
                    <a:pt x="7" y="21"/>
                  </a:cubicBezTo>
                  <a:cubicBezTo>
                    <a:pt x="7" y="25"/>
                    <a:pt x="10" y="28"/>
                    <a:pt x="15" y="28"/>
                  </a:cubicBezTo>
                  <a:cubicBezTo>
                    <a:pt x="18" y="28"/>
                    <a:pt x="21" y="25"/>
                    <a:pt x="21" y="22"/>
                  </a:cubicBez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342">
              <a:extLst>
                <a:ext uri="{FF2B5EF4-FFF2-40B4-BE49-F238E27FC236}">
                  <a16:creationId xmlns:a16="http://schemas.microsoft.com/office/drawing/2014/main" id="{C9C9B86A-3C28-2CF4-F76D-F00C4E0DE660}"/>
                </a:ext>
              </a:extLst>
            </p:cNvPr>
            <p:cNvSpPr>
              <a:spLocks/>
            </p:cNvSpPr>
            <p:nvPr/>
          </p:nvSpPr>
          <p:spPr bwMode="auto">
            <a:xfrm>
              <a:off x="5960615" y="4124886"/>
              <a:ext cx="48016" cy="38723"/>
            </a:xfrm>
            <a:custGeom>
              <a:avLst/>
              <a:gdLst>
                <a:gd name="T0" fmla="*/ 25 w 26"/>
                <a:gd name="T1" fmla="*/ 6 h 21"/>
                <a:gd name="T2" fmla="*/ 22 w 26"/>
                <a:gd name="T3" fmla="*/ 1 h 21"/>
                <a:gd name="T4" fmla="*/ 19 w 26"/>
                <a:gd name="T5" fmla="*/ 0 h 21"/>
                <a:gd name="T6" fmla="*/ 12 w 26"/>
                <a:gd name="T7" fmla="*/ 3 h 21"/>
                <a:gd name="T8" fmla="*/ 10 w 26"/>
                <a:gd name="T9" fmla="*/ 2 h 21"/>
                <a:gd name="T10" fmla="*/ 10 w 26"/>
                <a:gd name="T11" fmla="*/ 3 h 21"/>
                <a:gd name="T12" fmla="*/ 4 w 26"/>
                <a:gd name="T13" fmla="*/ 3 h 21"/>
                <a:gd name="T14" fmla="*/ 2 w 26"/>
                <a:gd name="T15" fmla="*/ 12 h 21"/>
                <a:gd name="T16" fmla="*/ 9 w 26"/>
                <a:gd name="T17" fmla="*/ 18 h 21"/>
                <a:gd name="T18" fmla="*/ 18 w 26"/>
                <a:gd name="T19" fmla="*/ 21 h 21"/>
                <a:gd name="T20" fmla="*/ 26 w 26"/>
                <a:gd name="T21" fmla="*/ 12 h 21"/>
                <a:gd name="T22" fmla="*/ 25 w 26"/>
                <a:gd name="T23"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1">
                  <a:moveTo>
                    <a:pt x="25" y="6"/>
                  </a:moveTo>
                  <a:cubicBezTo>
                    <a:pt x="25" y="4"/>
                    <a:pt x="24" y="2"/>
                    <a:pt x="22" y="1"/>
                  </a:cubicBezTo>
                  <a:cubicBezTo>
                    <a:pt x="21" y="0"/>
                    <a:pt x="20" y="0"/>
                    <a:pt x="19" y="0"/>
                  </a:cubicBezTo>
                  <a:cubicBezTo>
                    <a:pt x="16" y="0"/>
                    <a:pt x="13" y="1"/>
                    <a:pt x="12" y="3"/>
                  </a:cubicBezTo>
                  <a:cubicBezTo>
                    <a:pt x="11" y="3"/>
                    <a:pt x="11" y="3"/>
                    <a:pt x="10" y="2"/>
                  </a:cubicBezTo>
                  <a:cubicBezTo>
                    <a:pt x="10" y="3"/>
                    <a:pt x="10" y="3"/>
                    <a:pt x="10" y="3"/>
                  </a:cubicBezTo>
                  <a:cubicBezTo>
                    <a:pt x="8" y="2"/>
                    <a:pt x="6" y="2"/>
                    <a:pt x="4" y="3"/>
                  </a:cubicBezTo>
                  <a:cubicBezTo>
                    <a:pt x="1" y="5"/>
                    <a:pt x="0" y="9"/>
                    <a:pt x="2" y="12"/>
                  </a:cubicBezTo>
                  <a:cubicBezTo>
                    <a:pt x="4" y="14"/>
                    <a:pt x="6" y="16"/>
                    <a:pt x="9" y="18"/>
                  </a:cubicBezTo>
                  <a:cubicBezTo>
                    <a:pt x="11" y="20"/>
                    <a:pt x="15" y="21"/>
                    <a:pt x="18" y="21"/>
                  </a:cubicBezTo>
                  <a:cubicBezTo>
                    <a:pt x="23" y="20"/>
                    <a:pt x="26" y="16"/>
                    <a:pt x="26" y="12"/>
                  </a:cubicBezTo>
                  <a:cubicBezTo>
                    <a:pt x="26" y="9"/>
                    <a:pt x="26" y="8"/>
                    <a:pt x="25" y="6"/>
                  </a:cubicBez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343">
              <a:extLst>
                <a:ext uri="{FF2B5EF4-FFF2-40B4-BE49-F238E27FC236}">
                  <a16:creationId xmlns:a16="http://schemas.microsoft.com/office/drawing/2014/main" id="{3B7C51DA-66D2-0BD6-9D84-DA151629413B}"/>
                </a:ext>
              </a:extLst>
            </p:cNvPr>
            <p:cNvSpPr>
              <a:spLocks noEditPoints="1"/>
            </p:cNvSpPr>
            <p:nvPr/>
          </p:nvSpPr>
          <p:spPr bwMode="auto">
            <a:xfrm>
              <a:off x="5432440" y="3310166"/>
              <a:ext cx="1144636" cy="2295467"/>
            </a:xfrm>
            <a:custGeom>
              <a:avLst/>
              <a:gdLst>
                <a:gd name="T0" fmla="*/ 584 w 632"/>
                <a:gd name="T1" fmla="*/ 704 h 1270"/>
                <a:gd name="T2" fmla="*/ 513 w 632"/>
                <a:gd name="T3" fmla="*/ 585 h 1270"/>
                <a:gd name="T4" fmla="*/ 587 w 632"/>
                <a:gd name="T5" fmla="*/ 689 h 1270"/>
                <a:gd name="T6" fmla="*/ 624 w 632"/>
                <a:gd name="T7" fmla="*/ 605 h 1270"/>
                <a:gd name="T8" fmla="*/ 624 w 632"/>
                <a:gd name="T9" fmla="*/ 461 h 1270"/>
                <a:gd name="T10" fmla="*/ 347 w 632"/>
                <a:gd name="T11" fmla="*/ 97 h 1270"/>
                <a:gd name="T12" fmla="*/ 94 w 632"/>
                <a:gd name="T13" fmla="*/ 8 h 1270"/>
                <a:gd name="T14" fmla="*/ 108 w 632"/>
                <a:gd name="T15" fmla="*/ 38 h 1270"/>
                <a:gd name="T16" fmla="*/ 202 w 632"/>
                <a:gd name="T17" fmla="*/ 116 h 1270"/>
                <a:gd name="T18" fmla="*/ 256 w 632"/>
                <a:gd name="T19" fmla="*/ 174 h 1270"/>
                <a:gd name="T20" fmla="*/ 239 w 632"/>
                <a:gd name="T21" fmla="*/ 169 h 1270"/>
                <a:gd name="T22" fmla="*/ 153 w 632"/>
                <a:gd name="T23" fmla="*/ 168 h 1270"/>
                <a:gd name="T24" fmla="*/ 158 w 632"/>
                <a:gd name="T25" fmla="*/ 260 h 1270"/>
                <a:gd name="T26" fmla="*/ 207 w 632"/>
                <a:gd name="T27" fmla="*/ 272 h 1270"/>
                <a:gd name="T28" fmla="*/ 203 w 632"/>
                <a:gd name="T29" fmla="*/ 215 h 1270"/>
                <a:gd name="T30" fmla="*/ 252 w 632"/>
                <a:gd name="T31" fmla="*/ 224 h 1270"/>
                <a:gd name="T32" fmla="*/ 251 w 632"/>
                <a:gd name="T33" fmla="*/ 255 h 1270"/>
                <a:gd name="T34" fmla="*/ 195 w 632"/>
                <a:gd name="T35" fmla="*/ 279 h 1270"/>
                <a:gd name="T36" fmla="*/ 186 w 632"/>
                <a:gd name="T37" fmla="*/ 295 h 1270"/>
                <a:gd name="T38" fmla="*/ 123 w 632"/>
                <a:gd name="T39" fmla="*/ 345 h 1270"/>
                <a:gd name="T40" fmla="*/ 96 w 632"/>
                <a:gd name="T41" fmla="*/ 405 h 1270"/>
                <a:gd name="T42" fmla="*/ 93 w 632"/>
                <a:gd name="T43" fmla="*/ 460 h 1270"/>
                <a:gd name="T44" fmla="*/ 124 w 632"/>
                <a:gd name="T45" fmla="*/ 491 h 1270"/>
                <a:gd name="T46" fmla="*/ 76 w 632"/>
                <a:gd name="T47" fmla="*/ 572 h 1270"/>
                <a:gd name="T48" fmla="*/ 10 w 632"/>
                <a:gd name="T49" fmla="*/ 707 h 1270"/>
                <a:gd name="T50" fmla="*/ 2 w 632"/>
                <a:gd name="T51" fmla="*/ 744 h 1270"/>
                <a:gd name="T52" fmla="*/ 43 w 632"/>
                <a:gd name="T53" fmla="*/ 821 h 1270"/>
                <a:gd name="T54" fmla="*/ 133 w 632"/>
                <a:gd name="T55" fmla="*/ 870 h 1270"/>
                <a:gd name="T56" fmla="*/ 224 w 632"/>
                <a:gd name="T57" fmla="*/ 847 h 1270"/>
                <a:gd name="T58" fmla="*/ 305 w 632"/>
                <a:gd name="T59" fmla="*/ 891 h 1270"/>
                <a:gd name="T60" fmla="*/ 319 w 632"/>
                <a:gd name="T61" fmla="*/ 1048 h 1270"/>
                <a:gd name="T62" fmla="*/ 286 w 632"/>
                <a:gd name="T63" fmla="*/ 1171 h 1270"/>
                <a:gd name="T64" fmla="*/ 275 w 632"/>
                <a:gd name="T65" fmla="*/ 1263 h 1270"/>
                <a:gd name="T66" fmla="*/ 383 w 632"/>
                <a:gd name="T67" fmla="*/ 1218 h 1270"/>
                <a:gd name="T68" fmla="*/ 500 w 632"/>
                <a:gd name="T69" fmla="*/ 1073 h 1270"/>
                <a:gd name="T70" fmla="*/ 564 w 632"/>
                <a:gd name="T71" fmla="*/ 904 h 1270"/>
                <a:gd name="T72" fmla="*/ 631 w 632"/>
                <a:gd name="T73" fmla="*/ 709 h 1270"/>
                <a:gd name="T74" fmla="*/ 211 w 632"/>
                <a:gd name="T75" fmla="*/ 404 h 1270"/>
                <a:gd name="T76" fmla="*/ 300 w 632"/>
                <a:gd name="T77" fmla="*/ 429 h 1270"/>
                <a:gd name="T78" fmla="*/ 320 w 632"/>
                <a:gd name="T79" fmla="*/ 454 h 1270"/>
                <a:gd name="T80" fmla="*/ 315 w 632"/>
                <a:gd name="T81" fmla="*/ 424 h 1270"/>
                <a:gd name="T82" fmla="*/ 258 w 632"/>
                <a:gd name="T83" fmla="*/ 374 h 1270"/>
                <a:gd name="T84" fmla="*/ 330 w 632"/>
                <a:gd name="T85" fmla="*/ 432 h 1270"/>
                <a:gd name="T86" fmla="*/ 376 w 632"/>
                <a:gd name="T87" fmla="*/ 433 h 1270"/>
                <a:gd name="T88" fmla="*/ 396 w 632"/>
                <a:gd name="T89" fmla="*/ 448 h 1270"/>
                <a:gd name="T90" fmla="*/ 375 w 632"/>
                <a:gd name="T91" fmla="*/ 515 h 1270"/>
                <a:gd name="T92" fmla="*/ 288 w 632"/>
                <a:gd name="T93" fmla="*/ 487 h 1270"/>
                <a:gd name="T94" fmla="*/ 173 w 632"/>
                <a:gd name="T95" fmla="*/ 485 h 1270"/>
                <a:gd name="T96" fmla="*/ 166 w 632"/>
                <a:gd name="T97" fmla="*/ 478 h 1270"/>
                <a:gd name="T98" fmla="*/ 408 w 632"/>
                <a:gd name="T99" fmla="*/ 350 h 1270"/>
                <a:gd name="T100" fmla="*/ 397 w 632"/>
                <a:gd name="T101" fmla="*/ 400 h 1270"/>
                <a:gd name="T102" fmla="*/ 581 w 632"/>
                <a:gd name="T103" fmla="*/ 553 h 1270"/>
                <a:gd name="T104" fmla="*/ 598 w 632"/>
                <a:gd name="T105" fmla="*/ 520 h 1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32" h="1270">
                  <a:moveTo>
                    <a:pt x="631" y="709"/>
                  </a:moveTo>
                  <a:cubicBezTo>
                    <a:pt x="632" y="700"/>
                    <a:pt x="627" y="695"/>
                    <a:pt x="618" y="694"/>
                  </a:cubicBezTo>
                  <a:cubicBezTo>
                    <a:pt x="613" y="693"/>
                    <a:pt x="610" y="696"/>
                    <a:pt x="609" y="700"/>
                  </a:cubicBezTo>
                  <a:cubicBezTo>
                    <a:pt x="601" y="705"/>
                    <a:pt x="589" y="715"/>
                    <a:pt x="584" y="704"/>
                  </a:cubicBezTo>
                  <a:cubicBezTo>
                    <a:pt x="581" y="696"/>
                    <a:pt x="578" y="689"/>
                    <a:pt x="572" y="682"/>
                  </a:cubicBezTo>
                  <a:cubicBezTo>
                    <a:pt x="564" y="673"/>
                    <a:pt x="555" y="668"/>
                    <a:pt x="549" y="657"/>
                  </a:cubicBezTo>
                  <a:cubicBezTo>
                    <a:pt x="546" y="651"/>
                    <a:pt x="542" y="645"/>
                    <a:pt x="537" y="639"/>
                  </a:cubicBezTo>
                  <a:cubicBezTo>
                    <a:pt x="536" y="619"/>
                    <a:pt x="527" y="598"/>
                    <a:pt x="513" y="585"/>
                  </a:cubicBezTo>
                  <a:cubicBezTo>
                    <a:pt x="513" y="584"/>
                    <a:pt x="513" y="582"/>
                    <a:pt x="512" y="581"/>
                  </a:cubicBezTo>
                  <a:cubicBezTo>
                    <a:pt x="519" y="590"/>
                    <a:pt x="526" y="598"/>
                    <a:pt x="532" y="607"/>
                  </a:cubicBezTo>
                  <a:cubicBezTo>
                    <a:pt x="540" y="618"/>
                    <a:pt x="546" y="629"/>
                    <a:pt x="556" y="638"/>
                  </a:cubicBezTo>
                  <a:cubicBezTo>
                    <a:pt x="571" y="653"/>
                    <a:pt x="588" y="667"/>
                    <a:pt x="587" y="689"/>
                  </a:cubicBezTo>
                  <a:cubicBezTo>
                    <a:pt x="586" y="692"/>
                    <a:pt x="588" y="696"/>
                    <a:pt x="592" y="697"/>
                  </a:cubicBezTo>
                  <a:cubicBezTo>
                    <a:pt x="593" y="697"/>
                    <a:pt x="594" y="697"/>
                    <a:pt x="594" y="697"/>
                  </a:cubicBezTo>
                  <a:cubicBezTo>
                    <a:pt x="598" y="697"/>
                    <a:pt x="602" y="695"/>
                    <a:pt x="603" y="691"/>
                  </a:cubicBezTo>
                  <a:cubicBezTo>
                    <a:pt x="606" y="661"/>
                    <a:pt x="620" y="634"/>
                    <a:pt x="624" y="605"/>
                  </a:cubicBezTo>
                  <a:cubicBezTo>
                    <a:pt x="626" y="593"/>
                    <a:pt x="625" y="579"/>
                    <a:pt x="625" y="567"/>
                  </a:cubicBezTo>
                  <a:cubicBezTo>
                    <a:pt x="625" y="552"/>
                    <a:pt x="610" y="543"/>
                    <a:pt x="609" y="528"/>
                  </a:cubicBezTo>
                  <a:cubicBezTo>
                    <a:pt x="609" y="524"/>
                    <a:pt x="607" y="522"/>
                    <a:pt x="604" y="520"/>
                  </a:cubicBezTo>
                  <a:cubicBezTo>
                    <a:pt x="626" y="520"/>
                    <a:pt x="624" y="473"/>
                    <a:pt x="624" y="461"/>
                  </a:cubicBezTo>
                  <a:cubicBezTo>
                    <a:pt x="624" y="445"/>
                    <a:pt x="626" y="429"/>
                    <a:pt x="621" y="414"/>
                  </a:cubicBezTo>
                  <a:cubicBezTo>
                    <a:pt x="615" y="398"/>
                    <a:pt x="603" y="384"/>
                    <a:pt x="596" y="368"/>
                  </a:cubicBezTo>
                  <a:cubicBezTo>
                    <a:pt x="579" y="329"/>
                    <a:pt x="561" y="293"/>
                    <a:pt x="535" y="258"/>
                  </a:cubicBezTo>
                  <a:cubicBezTo>
                    <a:pt x="485" y="192"/>
                    <a:pt x="417" y="142"/>
                    <a:pt x="347" y="97"/>
                  </a:cubicBezTo>
                  <a:cubicBezTo>
                    <a:pt x="313" y="76"/>
                    <a:pt x="276" y="57"/>
                    <a:pt x="239" y="44"/>
                  </a:cubicBezTo>
                  <a:cubicBezTo>
                    <a:pt x="196" y="29"/>
                    <a:pt x="156" y="15"/>
                    <a:pt x="111" y="11"/>
                  </a:cubicBezTo>
                  <a:cubicBezTo>
                    <a:pt x="106" y="11"/>
                    <a:pt x="103" y="12"/>
                    <a:pt x="100" y="14"/>
                  </a:cubicBezTo>
                  <a:cubicBezTo>
                    <a:pt x="98" y="12"/>
                    <a:pt x="96" y="10"/>
                    <a:pt x="94" y="8"/>
                  </a:cubicBezTo>
                  <a:cubicBezTo>
                    <a:pt x="88" y="0"/>
                    <a:pt x="74" y="9"/>
                    <a:pt x="81" y="18"/>
                  </a:cubicBezTo>
                  <a:cubicBezTo>
                    <a:pt x="85" y="23"/>
                    <a:pt x="90" y="26"/>
                    <a:pt x="95" y="29"/>
                  </a:cubicBezTo>
                  <a:cubicBezTo>
                    <a:pt x="97" y="34"/>
                    <a:pt x="100" y="37"/>
                    <a:pt x="106" y="37"/>
                  </a:cubicBezTo>
                  <a:cubicBezTo>
                    <a:pt x="107" y="37"/>
                    <a:pt x="107" y="38"/>
                    <a:pt x="108" y="38"/>
                  </a:cubicBezTo>
                  <a:cubicBezTo>
                    <a:pt x="117" y="44"/>
                    <a:pt x="131" y="54"/>
                    <a:pt x="131" y="60"/>
                  </a:cubicBezTo>
                  <a:cubicBezTo>
                    <a:pt x="131" y="79"/>
                    <a:pt x="159" y="84"/>
                    <a:pt x="173" y="91"/>
                  </a:cubicBezTo>
                  <a:cubicBezTo>
                    <a:pt x="178" y="93"/>
                    <a:pt x="201" y="96"/>
                    <a:pt x="199" y="101"/>
                  </a:cubicBezTo>
                  <a:cubicBezTo>
                    <a:pt x="197" y="106"/>
                    <a:pt x="198" y="113"/>
                    <a:pt x="202" y="116"/>
                  </a:cubicBezTo>
                  <a:cubicBezTo>
                    <a:pt x="209" y="122"/>
                    <a:pt x="216" y="123"/>
                    <a:pt x="225" y="124"/>
                  </a:cubicBezTo>
                  <a:cubicBezTo>
                    <a:pt x="232" y="124"/>
                    <a:pt x="238" y="126"/>
                    <a:pt x="244" y="128"/>
                  </a:cubicBezTo>
                  <a:cubicBezTo>
                    <a:pt x="243" y="136"/>
                    <a:pt x="243" y="147"/>
                    <a:pt x="244" y="154"/>
                  </a:cubicBezTo>
                  <a:cubicBezTo>
                    <a:pt x="244" y="164"/>
                    <a:pt x="248" y="168"/>
                    <a:pt x="256" y="174"/>
                  </a:cubicBezTo>
                  <a:cubicBezTo>
                    <a:pt x="254" y="172"/>
                    <a:pt x="264" y="185"/>
                    <a:pt x="257" y="178"/>
                  </a:cubicBezTo>
                  <a:cubicBezTo>
                    <a:pt x="255" y="176"/>
                    <a:pt x="253" y="174"/>
                    <a:pt x="250" y="174"/>
                  </a:cubicBezTo>
                  <a:cubicBezTo>
                    <a:pt x="246" y="173"/>
                    <a:pt x="239" y="173"/>
                    <a:pt x="233" y="172"/>
                  </a:cubicBezTo>
                  <a:cubicBezTo>
                    <a:pt x="235" y="172"/>
                    <a:pt x="237" y="171"/>
                    <a:pt x="239" y="169"/>
                  </a:cubicBezTo>
                  <a:cubicBezTo>
                    <a:pt x="244" y="163"/>
                    <a:pt x="242" y="152"/>
                    <a:pt x="236" y="147"/>
                  </a:cubicBezTo>
                  <a:cubicBezTo>
                    <a:pt x="233" y="145"/>
                    <a:pt x="230" y="146"/>
                    <a:pt x="227" y="147"/>
                  </a:cubicBezTo>
                  <a:cubicBezTo>
                    <a:pt x="214" y="155"/>
                    <a:pt x="196" y="135"/>
                    <a:pt x="183" y="141"/>
                  </a:cubicBezTo>
                  <a:cubicBezTo>
                    <a:pt x="171" y="147"/>
                    <a:pt x="156" y="154"/>
                    <a:pt x="153" y="168"/>
                  </a:cubicBezTo>
                  <a:cubicBezTo>
                    <a:pt x="151" y="175"/>
                    <a:pt x="151" y="182"/>
                    <a:pt x="152" y="189"/>
                  </a:cubicBezTo>
                  <a:cubicBezTo>
                    <a:pt x="153" y="197"/>
                    <a:pt x="153" y="205"/>
                    <a:pt x="147" y="211"/>
                  </a:cubicBezTo>
                  <a:cubicBezTo>
                    <a:pt x="145" y="213"/>
                    <a:pt x="142" y="216"/>
                    <a:pt x="142" y="218"/>
                  </a:cubicBezTo>
                  <a:cubicBezTo>
                    <a:pt x="140" y="230"/>
                    <a:pt x="148" y="253"/>
                    <a:pt x="158" y="260"/>
                  </a:cubicBezTo>
                  <a:cubicBezTo>
                    <a:pt x="163" y="263"/>
                    <a:pt x="169" y="262"/>
                    <a:pt x="171" y="257"/>
                  </a:cubicBezTo>
                  <a:cubicBezTo>
                    <a:pt x="173" y="254"/>
                    <a:pt x="176" y="244"/>
                    <a:pt x="182" y="245"/>
                  </a:cubicBezTo>
                  <a:cubicBezTo>
                    <a:pt x="188" y="246"/>
                    <a:pt x="198" y="257"/>
                    <a:pt x="197" y="264"/>
                  </a:cubicBezTo>
                  <a:cubicBezTo>
                    <a:pt x="197" y="269"/>
                    <a:pt x="202" y="274"/>
                    <a:pt x="207" y="272"/>
                  </a:cubicBezTo>
                  <a:cubicBezTo>
                    <a:pt x="209" y="271"/>
                    <a:pt x="210" y="271"/>
                    <a:pt x="210" y="271"/>
                  </a:cubicBezTo>
                  <a:cubicBezTo>
                    <a:pt x="215" y="272"/>
                    <a:pt x="219" y="269"/>
                    <a:pt x="221" y="265"/>
                  </a:cubicBezTo>
                  <a:cubicBezTo>
                    <a:pt x="222" y="259"/>
                    <a:pt x="226" y="249"/>
                    <a:pt x="223" y="243"/>
                  </a:cubicBezTo>
                  <a:cubicBezTo>
                    <a:pt x="219" y="232"/>
                    <a:pt x="200" y="231"/>
                    <a:pt x="203" y="215"/>
                  </a:cubicBezTo>
                  <a:cubicBezTo>
                    <a:pt x="204" y="210"/>
                    <a:pt x="203" y="207"/>
                    <a:pt x="202" y="202"/>
                  </a:cubicBezTo>
                  <a:cubicBezTo>
                    <a:pt x="202" y="201"/>
                    <a:pt x="196" y="186"/>
                    <a:pt x="197" y="186"/>
                  </a:cubicBezTo>
                  <a:cubicBezTo>
                    <a:pt x="214" y="191"/>
                    <a:pt x="207" y="209"/>
                    <a:pt x="211" y="220"/>
                  </a:cubicBezTo>
                  <a:cubicBezTo>
                    <a:pt x="217" y="234"/>
                    <a:pt x="242" y="233"/>
                    <a:pt x="252" y="224"/>
                  </a:cubicBezTo>
                  <a:cubicBezTo>
                    <a:pt x="253" y="224"/>
                    <a:pt x="264" y="214"/>
                    <a:pt x="265" y="217"/>
                  </a:cubicBezTo>
                  <a:cubicBezTo>
                    <a:pt x="267" y="220"/>
                    <a:pt x="274" y="222"/>
                    <a:pt x="267" y="227"/>
                  </a:cubicBezTo>
                  <a:cubicBezTo>
                    <a:pt x="259" y="232"/>
                    <a:pt x="250" y="238"/>
                    <a:pt x="248" y="247"/>
                  </a:cubicBezTo>
                  <a:cubicBezTo>
                    <a:pt x="246" y="250"/>
                    <a:pt x="248" y="253"/>
                    <a:pt x="251" y="255"/>
                  </a:cubicBezTo>
                  <a:cubicBezTo>
                    <a:pt x="255" y="257"/>
                    <a:pt x="252" y="262"/>
                    <a:pt x="254" y="266"/>
                  </a:cubicBezTo>
                  <a:cubicBezTo>
                    <a:pt x="263" y="280"/>
                    <a:pt x="240" y="281"/>
                    <a:pt x="231" y="280"/>
                  </a:cubicBezTo>
                  <a:cubicBezTo>
                    <a:pt x="225" y="279"/>
                    <a:pt x="220" y="282"/>
                    <a:pt x="215" y="284"/>
                  </a:cubicBezTo>
                  <a:cubicBezTo>
                    <a:pt x="213" y="284"/>
                    <a:pt x="200" y="282"/>
                    <a:pt x="195" y="279"/>
                  </a:cubicBezTo>
                  <a:cubicBezTo>
                    <a:pt x="195" y="277"/>
                    <a:pt x="194" y="275"/>
                    <a:pt x="195" y="272"/>
                  </a:cubicBezTo>
                  <a:cubicBezTo>
                    <a:pt x="195" y="266"/>
                    <a:pt x="187" y="262"/>
                    <a:pt x="183" y="267"/>
                  </a:cubicBezTo>
                  <a:cubicBezTo>
                    <a:pt x="179" y="271"/>
                    <a:pt x="179" y="275"/>
                    <a:pt x="180" y="279"/>
                  </a:cubicBezTo>
                  <a:cubicBezTo>
                    <a:pt x="180" y="286"/>
                    <a:pt x="180" y="293"/>
                    <a:pt x="186" y="295"/>
                  </a:cubicBezTo>
                  <a:cubicBezTo>
                    <a:pt x="189" y="296"/>
                    <a:pt x="192" y="297"/>
                    <a:pt x="195" y="297"/>
                  </a:cubicBezTo>
                  <a:cubicBezTo>
                    <a:pt x="183" y="302"/>
                    <a:pt x="183" y="312"/>
                    <a:pt x="172" y="319"/>
                  </a:cubicBezTo>
                  <a:cubicBezTo>
                    <a:pt x="165" y="325"/>
                    <a:pt x="154" y="320"/>
                    <a:pt x="149" y="330"/>
                  </a:cubicBezTo>
                  <a:cubicBezTo>
                    <a:pt x="145" y="339"/>
                    <a:pt x="130" y="338"/>
                    <a:pt x="123" y="345"/>
                  </a:cubicBezTo>
                  <a:cubicBezTo>
                    <a:pt x="120" y="348"/>
                    <a:pt x="116" y="354"/>
                    <a:pt x="120" y="358"/>
                  </a:cubicBezTo>
                  <a:cubicBezTo>
                    <a:pt x="133" y="367"/>
                    <a:pt x="145" y="372"/>
                    <a:pt x="150" y="387"/>
                  </a:cubicBezTo>
                  <a:cubicBezTo>
                    <a:pt x="156" y="401"/>
                    <a:pt x="108" y="398"/>
                    <a:pt x="104" y="399"/>
                  </a:cubicBezTo>
                  <a:cubicBezTo>
                    <a:pt x="99" y="399"/>
                    <a:pt x="97" y="402"/>
                    <a:pt x="96" y="405"/>
                  </a:cubicBezTo>
                  <a:cubicBezTo>
                    <a:pt x="94" y="404"/>
                    <a:pt x="94" y="404"/>
                    <a:pt x="91" y="404"/>
                  </a:cubicBezTo>
                  <a:cubicBezTo>
                    <a:pt x="89" y="403"/>
                    <a:pt x="88" y="405"/>
                    <a:pt x="87" y="406"/>
                  </a:cubicBezTo>
                  <a:cubicBezTo>
                    <a:pt x="85" y="417"/>
                    <a:pt x="88" y="427"/>
                    <a:pt x="92" y="438"/>
                  </a:cubicBezTo>
                  <a:cubicBezTo>
                    <a:pt x="94" y="446"/>
                    <a:pt x="95" y="452"/>
                    <a:pt x="93" y="460"/>
                  </a:cubicBezTo>
                  <a:cubicBezTo>
                    <a:pt x="92" y="462"/>
                    <a:pt x="93" y="466"/>
                    <a:pt x="94" y="468"/>
                  </a:cubicBezTo>
                  <a:cubicBezTo>
                    <a:pt x="98" y="473"/>
                    <a:pt x="104" y="473"/>
                    <a:pt x="110" y="473"/>
                  </a:cubicBezTo>
                  <a:cubicBezTo>
                    <a:pt x="117" y="473"/>
                    <a:pt x="125" y="485"/>
                    <a:pt x="132" y="487"/>
                  </a:cubicBezTo>
                  <a:cubicBezTo>
                    <a:pt x="130" y="486"/>
                    <a:pt x="127" y="487"/>
                    <a:pt x="124" y="491"/>
                  </a:cubicBezTo>
                  <a:cubicBezTo>
                    <a:pt x="116" y="500"/>
                    <a:pt x="121" y="516"/>
                    <a:pt x="112" y="525"/>
                  </a:cubicBezTo>
                  <a:cubicBezTo>
                    <a:pt x="111" y="523"/>
                    <a:pt x="109" y="522"/>
                    <a:pt x="105" y="521"/>
                  </a:cubicBezTo>
                  <a:cubicBezTo>
                    <a:pt x="101" y="520"/>
                    <a:pt x="98" y="522"/>
                    <a:pt x="96" y="526"/>
                  </a:cubicBezTo>
                  <a:cubicBezTo>
                    <a:pt x="87" y="541"/>
                    <a:pt x="90" y="558"/>
                    <a:pt x="76" y="572"/>
                  </a:cubicBezTo>
                  <a:cubicBezTo>
                    <a:pt x="70" y="579"/>
                    <a:pt x="62" y="586"/>
                    <a:pt x="56" y="593"/>
                  </a:cubicBezTo>
                  <a:cubicBezTo>
                    <a:pt x="49" y="601"/>
                    <a:pt x="41" y="607"/>
                    <a:pt x="34" y="614"/>
                  </a:cubicBezTo>
                  <a:cubicBezTo>
                    <a:pt x="23" y="626"/>
                    <a:pt x="22" y="646"/>
                    <a:pt x="14" y="659"/>
                  </a:cubicBezTo>
                  <a:cubicBezTo>
                    <a:pt x="5" y="673"/>
                    <a:pt x="23" y="695"/>
                    <a:pt x="10" y="707"/>
                  </a:cubicBezTo>
                  <a:cubicBezTo>
                    <a:pt x="9" y="707"/>
                    <a:pt x="9" y="707"/>
                    <a:pt x="8" y="708"/>
                  </a:cubicBezTo>
                  <a:cubicBezTo>
                    <a:pt x="7" y="709"/>
                    <a:pt x="6" y="709"/>
                    <a:pt x="6" y="710"/>
                  </a:cubicBezTo>
                  <a:cubicBezTo>
                    <a:pt x="0" y="714"/>
                    <a:pt x="2" y="720"/>
                    <a:pt x="6" y="723"/>
                  </a:cubicBezTo>
                  <a:cubicBezTo>
                    <a:pt x="3" y="730"/>
                    <a:pt x="2" y="736"/>
                    <a:pt x="2" y="744"/>
                  </a:cubicBezTo>
                  <a:cubicBezTo>
                    <a:pt x="1" y="747"/>
                    <a:pt x="2" y="749"/>
                    <a:pt x="4" y="750"/>
                  </a:cubicBezTo>
                  <a:cubicBezTo>
                    <a:pt x="4" y="764"/>
                    <a:pt x="8" y="777"/>
                    <a:pt x="21" y="787"/>
                  </a:cubicBezTo>
                  <a:cubicBezTo>
                    <a:pt x="28" y="792"/>
                    <a:pt x="34" y="795"/>
                    <a:pt x="36" y="805"/>
                  </a:cubicBezTo>
                  <a:cubicBezTo>
                    <a:pt x="37" y="811"/>
                    <a:pt x="39" y="816"/>
                    <a:pt x="43" y="821"/>
                  </a:cubicBezTo>
                  <a:cubicBezTo>
                    <a:pt x="49" y="830"/>
                    <a:pt x="65" y="845"/>
                    <a:pt x="75" y="849"/>
                  </a:cubicBezTo>
                  <a:cubicBezTo>
                    <a:pt x="82" y="852"/>
                    <a:pt x="89" y="852"/>
                    <a:pt x="95" y="856"/>
                  </a:cubicBezTo>
                  <a:cubicBezTo>
                    <a:pt x="102" y="860"/>
                    <a:pt x="110" y="864"/>
                    <a:pt x="117" y="866"/>
                  </a:cubicBezTo>
                  <a:cubicBezTo>
                    <a:pt x="126" y="869"/>
                    <a:pt x="125" y="872"/>
                    <a:pt x="133" y="870"/>
                  </a:cubicBezTo>
                  <a:cubicBezTo>
                    <a:pt x="142" y="869"/>
                    <a:pt x="151" y="866"/>
                    <a:pt x="161" y="865"/>
                  </a:cubicBezTo>
                  <a:cubicBezTo>
                    <a:pt x="169" y="864"/>
                    <a:pt x="191" y="869"/>
                    <a:pt x="198" y="862"/>
                  </a:cubicBezTo>
                  <a:cubicBezTo>
                    <a:pt x="205" y="855"/>
                    <a:pt x="212" y="851"/>
                    <a:pt x="220" y="847"/>
                  </a:cubicBezTo>
                  <a:cubicBezTo>
                    <a:pt x="221" y="847"/>
                    <a:pt x="223" y="847"/>
                    <a:pt x="224" y="847"/>
                  </a:cubicBezTo>
                  <a:cubicBezTo>
                    <a:pt x="232" y="847"/>
                    <a:pt x="248" y="828"/>
                    <a:pt x="256" y="838"/>
                  </a:cubicBezTo>
                  <a:cubicBezTo>
                    <a:pt x="261" y="844"/>
                    <a:pt x="268" y="843"/>
                    <a:pt x="270" y="850"/>
                  </a:cubicBezTo>
                  <a:cubicBezTo>
                    <a:pt x="276" y="868"/>
                    <a:pt x="287" y="872"/>
                    <a:pt x="306" y="867"/>
                  </a:cubicBezTo>
                  <a:cubicBezTo>
                    <a:pt x="322" y="864"/>
                    <a:pt x="307" y="883"/>
                    <a:pt x="305" y="891"/>
                  </a:cubicBezTo>
                  <a:cubicBezTo>
                    <a:pt x="301" y="903"/>
                    <a:pt x="300" y="916"/>
                    <a:pt x="299" y="928"/>
                  </a:cubicBezTo>
                  <a:cubicBezTo>
                    <a:pt x="297" y="939"/>
                    <a:pt x="304" y="951"/>
                    <a:pt x="309" y="960"/>
                  </a:cubicBezTo>
                  <a:cubicBezTo>
                    <a:pt x="316" y="972"/>
                    <a:pt x="319" y="984"/>
                    <a:pt x="324" y="996"/>
                  </a:cubicBezTo>
                  <a:cubicBezTo>
                    <a:pt x="330" y="1008"/>
                    <a:pt x="321" y="1035"/>
                    <a:pt x="319" y="1048"/>
                  </a:cubicBezTo>
                  <a:cubicBezTo>
                    <a:pt x="318" y="1057"/>
                    <a:pt x="316" y="1066"/>
                    <a:pt x="311" y="1074"/>
                  </a:cubicBezTo>
                  <a:cubicBezTo>
                    <a:pt x="306" y="1081"/>
                    <a:pt x="299" y="1085"/>
                    <a:pt x="295" y="1092"/>
                  </a:cubicBezTo>
                  <a:cubicBezTo>
                    <a:pt x="289" y="1102"/>
                    <a:pt x="289" y="1112"/>
                    <a:pt x="290" y="1124"/>
                  </a:cubicBezTo>
                  <a:cubicBezTo>
                    <a:pt x="292" y="1139"/>
                    <a:pt x="292" y="1157"/>
                    <a:pt x="286" y="1171"/>
                  </a:cubicBezTo>
                  <a:cubicBezTo>
                    <a:pt x="283" y="1179"/>
                    <a:pt x="281" y="1187"/>
                    <a:pt x="282" y="1196"/>
                  </a:cubicBezTo>
                  <a:cubicBezTo>
                    <a:pt x="282" y="1197"/>
                    <a:pt x="284" y="1199"/>
                    <a:pt x="285" y="1201"/>
                  </a:cubicBezTo>
                  <a:cubicBezTo>
                    <a:pt x="283" y="1204"/>
                    <a:pt x="282" y="1208"/>
                    <a:pt x="281" y="1212"/>
                  </a:cubicBezTo>
                  <a:cubicBezTo>
                    <a:pt x="277" y="1227"/>
                    <a:pt x="274" y="1247"/>
                    <a:pt x="275" y="1263"/>
                  </a:cubicBezTo>
                  <a:cubicBezTo>
                    <a:pt x="275" y="1266"/>
                    <a:pt x="279" y="1270"/>
                    <a:pt x="283" y="1269"/>
                  </a:cubicBezTo>
                  <a:cubicBezTo>
                    <a:pt x="308" y="1264"/>
                    <a:pt x="328" y="1254"/>
                    <a:pt x="345" y="1235"/>
                  </a:cubicBezTo>
                  <a:cubicBezTo>
                    <a:pt x="352" y="1228"/>
                    <a:pt x="359" y="1221"/>
                    <a:pt x="370" y="1219"/>
                  </a:cubicBezTo>
                  <a:cubicBezTo>
                    <a:pt x="374" y="1219"/>
                    <a:pt x="379" y="1219"/>
                    <a:pt x="383" y="1218"/>
                  </a:cubicBezTo>
                  <a:cubicBezTo>
                    <a:pt x="398" y="1212"/>
                    <a:pt x="406" y="1198"/>
                    <a:pt x="415" y="1186"/>
                  </a:cubicBezTo>
                  <a:cubicBezTo>
                    <a:pt x="423" y="1175"/>
                    <a:pt x="429" y="1163"/>
                    <a:pt x="435" y="1150"/>
                  </a:cubicBezTo>
                  <a:cubicBezTo>
                    <a:pt x="442" y="1133"/>
                    <a:pt x="454" y="1123"/>
                    <a:pt x="468" y="1110"/>
                  </a:cubicBezTo>
                  <a:cubicBezTo>
                    <a:pt x="480" y="1099"/>
                    <a:pt x="489" y="1085"/>
                    <a:pt x="500" y="1073"/>
                  </a:cubicBezTo>
                  <a:cubicBezTo>
                    <a:pt x="508" y="1065"/>
                    <a:pt x="517" y="1058"/>
                    <a:pt x="520" y="1048"/>
                  </a:cubicBezTo>
                  <a:cubicBezTo>
                    <a:pt x="530" y="1017"/>
                    <a:pt x="541" y="984"/>
                    <a:pt x="545" y="952"/>
                  </a:cubicBezTo>
                  <a:cubicBezTo>
                    <a:pt x="546" y="945"/>
                    <a:pt x="547" y="937"/>
                    <a:pt x="548" y="929"/>
                  </a:cubicBezTo>
                  <a:cubicBezTo>
                    <a:pt x="549" y="920"/>
                    <a:pt x="560" y="912"/>
                    <a:pt x="564" y="904"/>
                  </a:cubicBezTo>
                  <a:cubicBezTo>
                    <a:pt x="573" y="888"/>
                    <a:pt x="580" y="872"/>
                    <a:pt x="587" y="855"/>
                  </a:cubicBezTo>
                  <a:cubicBezTo>
                    <a:pt x="594" y="838"/>
                    <a:pt x="602" y="821"/>
                    <a:pt x="608" y="804"/>
                  </a:cubicBezTo>
                  <a:cubicBezTo>
                    <a:pt x="614" y="786"/>
                    <a:pt x="618" y="768"/>
                    <a:pt x="626" y="751"/>
                  </a:cubicBezTo>
                  <a:cubicBezTo>
                    <a:pt x="631" y="739"/>
                    <a:pt x="630" y="721"/>
                    <a:pt x="631" y="709"/>
                  </a:cubicBezTo>
                  <a:close/>
                  <a:moveTo>
                    <a:pt x="177" y="461"/>
                  </a:moveTo>
                  <a:cubicBezTo>
                    <a:pt x="174" y="447"/>
                    <a:pt x="174" y="436"/>
                    <a:pt x="186" y="426"/>
                  </a:cubicBezTo>
                  <a:cubicBezTo>
                    <a:pt x="194" y="419"/>
                    <a:pt x="207" y="417"/>
                    <a:pt x="211" y="407"/>
                  </a:cubicBezTo>
                  <a:cubicBezTo>
                    <a:pt x="211" y="406"/>
                    <a:pt x="211" y="405"/>
                    <a:pt x="211" y="404"/>
                  </a:cubicBezTo>
                  <a:cubicBezTo>
                    <a:pt x="217" y="399"/>
                    <a:pt x="227" y="396"/>
                    <a:pt x="235" y="397"/>
                  </a:cubicBezTo>
                  <a:cubicBezTo>
                    <a:pt x="240" y="398"/>
                    <a:pt x="243" y="396"/>
                    <a:pt x="246" y="394"/>
                  </a:cubicBezTo>
                  <a:cubicBezTo>
                    <a:pt x="252" y="402"/>
                    <a:pt x="257" y="411"/>
                    <a:pt x="269" y="414"/>
                  </a:cubicBezTo>
                  <a:cubicBezTo>
                    <a:pt x="281" y="417"/>
                    <a:pt x="292" y="417"/>
                    <a:pt x="300" y="429"/>
                  </a:cubicBezTo>
                  <a:cubicBezTo>
                    <a:pt x="304" y="434"/>
                    <a:pt x="307" y="439"/>
                    <a:pt x="311" y="444"/>
                  </a:cubicBezTo>
                  <a:cubicBezTo>
                    <a:pt x="316" y="449"/>
                    <a:pt x="315" y="449"/>
                    <a:pt x="315" y="447"/>
                  </a:cubicBezTo>
                  <a:cubicBezTo>
                    <a:pt x="315" y="447"/>
                    <a:pt x="315" y="447"/>
                    <a:pt x="315" y="447"/>
                  </a:cubicBezTo>
                  <a:cubicBezTo>
                    <a:pt x="314" y="450"/>
                    <a:pt x="316" y="454"/>
                    <a:pt x="320" y="454"/>
                  </a:cubicBezTo>
                  <a:cubicBezTo>
                    <a:pt x="323" y="453"/>
                    <a:pt x="325" y="453"/>
                    <a:pt x="326" y="451"/>
                  </a:cubicBezTo>
                  <a:cubicBezTo>
                    <a:pt x="327" y="450"/>
                    <a:pt x="328" y="447"/>
                    <a:pt x="327" y="446"/>
                  </a:cubicBezTo>
                  <a:cubicBezTo>
                    <a:pt x="323" y="439"/>
                    <a:pt x="320" y="431"/>
                    <a:pt x="315" y="424"/>
                  </a:cubicBezTo>
                  <a:cubicBezTo>
                    <a:pt x="315" y="424"/>
                    <a:pt x="315" y="424"/>
                    <a:pt x="315" y="424"/>
                  </a:cubicBezTo>
                  <a:cubicBezTo>
                    <a:pt x="311" y="417"/>
                    <a:pt x="306" y="411"/>
                    <a:pt x="300" y="406"/>
                  </a:cubicBezTo>
                  <a:cubicBezTo>
                    <a:pt x="296" y="402"/>
                    <a:pt x="289" y="403"/>
                    <a:pt x="284" y="402"/>
                  </a:cubicBezTo>
                  <a:cubicBezTo>
                    <a:pt x="282" y="400"/>
                    <a:pt x="279" y="397"/>
                    <a:pt x="277" y="395"/>
                  </a:cubicBezTo>
                  <a:cubicBezTo>
                    <a:pt x="269" y="388"/>
                    <a:pt x="262" y="384"/>
                    <a:pt x="258" y="374"/>
                  </a:cubicBezTo>
                  <a:cubicBezTo>
                    <a:pt x="257" y="373"/>
                    <a:pt x="257" y="373"/>
                    <a:pt x="257" y="373"/>
                  </a:cubicBezTo>
                  <a:cubicBezTo>
                    <a:pt x="267" y="371"/>
                    <a:pt x="281" y="377"/>
                    <a:pt x="287" y="383"/>
                  </a:cubicBezTo>
                  <a:cubicBezTo>
                    <a:pt x="298" y="394"/>
                    <a:pt x="312" y="399"/>
                    <a:pt x="318" y="414"/>
                  </a:cubicBezTo>
                  <a:cubicBezTo>
                    <a:pt x="320" y="419"/>
                    <a:pt x="323" y="430"/>
                    <a:pt x="330" y="432"/>
                  </a:cubicBezTo>
                  <a:cubicBezTo>
                    <a:pt x="333" y="433"/>
                    <a:pt x="343" y="435"/>
                    <a:pt x="344" y="437"/>
                  </a:cubicBezTo>
                  <a:cubicBezTo>
                    <a:pt x="349" y="441"/>
                    <a:pt x="351" y="448"/>
                    <a:pt x="356" y="453"/>
                  </a:cubicBezTo>
                  <a:cubicBezTo>
                    <a:pt x="364" y="459"/>
                    <a:pt x="381" y="462"/>
                    <a:pt x="384" y="449"/>
                  </a:cubicBezTo>
                  <a:cubicBezTo>
                    <a:pt x="385" y="442"/>
                    <a:pt x="380" y="438"/>
                    <a:pt x="376" y="433"/>
                  </a:cubicBezTo>
                  <a:cubicBezTo>
                    <a:pt x="375" y="432"/>
                    <a:pt x="365" y="423"/>
                    <a:pt x="368" y="421"/>
                  </a:cubicBezTo>
                  <a:cubicBezTo>
                    <a:pt x="373" y="420"/>
                    <a:pt x="379" y="417"/>
                    <a:pt x="385" y="416"/>
                  </a:cubicBezTo>
                  <a:cubicBezTo>
                    <a:pt x="385" y="418"/>
                    <a:pt x="385" y="419"/>
                    <a:pt x="385" y="420"/>
                  </a:cubicBezTo>
                  <a:cubicBezTo>
                    <a:pt x="388" y="429"/>
                    <a:pt x="383" y="444"/>
                    <a:pt x="396" y="448"/>
                  </a:cubicBezTo>
                  <a:cubicBezTo>
                    <a:pt x="412" y="453"/>
                    <a:pt x="428" y="452"/>
                    <a:pt x="445" y="451"/>
                  </a:cubicBezTo>
                  <a:cubicBezTo>
                    <a:pt x="473" y="449"/>
                    <a:pt x="462" y="472"/>
                    <a:pt x="468" y="488"/>
                  </a:cubicBezTo>
                  <a:cubicBezTo>
                    <a:pt x="476" y="515"/>
                    <a:pt x="433" y="500"/>
                    <a:pt x="418" y="505"/>
                  </a:cubicBezTo>
                  <a:cubicBezTo>
                    <a:pt x="406" y="508"/>
                    <a:pt x="384" y="502"/>
                    <a:pt x="375" y="515"/>
                  </a:cubicBezTo>
                  <a:cubicBezTo>
                    <a:pt x="371" y="520"/>
                    <a:pt x="372" y="527"/>
                    <a:pt x="364" y="526"/>
                  </a:cubicBezTo>
                  <a:cubicBezTo>
                    <a:pt x="353" y="523"/>
                    <a:pt x="340" y="515"/>
                    <a:pt x="330" y="509"/>
                  </a:cubicBezTo>
                  <a:cubicBezTo>
                    <a:pt x="320" y="503"/>
                    <a:pt x="311" y="495"/>
                    <a:pt x="299" y="494"/>
                  </a:cubicBezTo>
                  <a:cubicBezTo>
                    <a:pt x="293" y="493"/>
                    <a:pt x="293" y="491"/>
                    <a:pt x="288" y="487"/>
                  </a:cubicBezTo>
                  <a:cubicBezTo>
                    <a:pt x="282" y="482"/>
                    <a:pt x="281" y="491"/>
                    <a:pt x="285" y="480"/>
                  </a:cubicBezTo>
                  <a:cubicBezTo>
                    <a:pt x="296" y="447"/>
                    <a:pt x="237" y="468"/>
                    <a:pt x="226" y="471"/>
                  </a:cubicBezTo>
                  <a:cubicBezTo>
                    <a:pt x="216" y="474"/>
                    <a:pt x="207" y="474"/>
                    <a:pt x="197" y="476"/>
                  </a:cubicBezTo>
                  <a:cubicBezTo>
                    <a:pt x="188" y="477"/>
                    <a:pt x="181" y="482"/>
                    <a:pt x="173" y="485"/>
                  </a:cubicBezTo>
                  <a:cubicBezTo>
                    <a:pt x="163" y="488"/>
                    <a:pt x="152" y="487"/>
                    <a:pt x="144" y="492"/>
                  </a:cubicBezTo>
                  <a:cubicBezTo>
                    <a:pt x="141" y="490"/>
                    <a:pt x="137" y="488"/>
                    <a:pt x="134" y="487"/>
                  </a:cubicBezTo>
                  <a:cubicBezTo>
                    <a:pt x="135" y="487"/>
                    <a:pt x="136" y="487"/>
                    <a:pt x="137" y="487"/>
                  </a:cubicBezTo>
                  <a:cubicBezTo>
                    <a:pt x="147" y="483"/>
                    <a:pt x="157" y="481"/>
                    <a:pt x="166" y="478"/>
                  </a:cubicBezTo>
                  <a:cubicBezTo>
                    <a:pt x="172" y="475"/>
                    <a:pt x="178" y="468"/>
                    <a:pt x="177" y="461"/>
                  </a:cubicBezTo>
                  <a:close/>
                  <a:moveTo>
                    <a:pt x="385" y="350"/>
                  </a:moveTo>
                  <a:cubicBezTo>
                    <a:pt x="389" y="356"/>
                    <a:pt x="393" y="361"/>
                    <a:pt x="401" y="358"/>
                  </a:cubicBezTo>
                  <a:cubicBezTo>
                    <a:pt x="406" y="357"/>
                    <a:pt x="408" y="353"/>
                    <a:pt x="408" y="350"/>
                  </a:cubicBezTo>
                  <a:cubicBezTo>
                    <a:pt x="410" y="354"/>
                    <a:pt x="412" y="357"/>
                    <a:pt x="418" y="360"/>
                  </a:cubicBezTo>
                  <a:cubicBezTo>
                    <a:pt x="428" y="365"/>
                    <a:pt x="436" y="365"/>
                    <a:pt x="443" y="376"/>
                  </a:cubicBezTo>
                  <a:cubicBezTo>
                    <a:pt x="448" y="384"/>
                    <a:pt x="452" y="391"/>
                    <a:pt x="439" y="393"/>
                  </a:cubicBezTo>
                  <a:cubicBezTo>
                    <a:pt x="425" y="396"/>
                    <a:pt x="410" y="397"/>
                    <a:pt x="397" y="400"/>
                  </a:cubicBezTo>
                  <a:cubicBezTo>
                    <a:pt x="396" y="400"/>
                    <a:pt x="396" y="400"/>
                    <a:pt x="396" y="400"/>
                  </a:cubicBezTo>
                  <a:cubicBezTo>
                    <a:pt x="388" y="390"/>
                    <a:pt x="386" y="383"/>
                    <a:pt x="387" y="369"/>
                  </a:cubicBezTo>
                  <a:cubicBezTo>
                    <a:pt x="388" y="363"/>
                    <a:pt x="385" y="356"/>
                    <a:pt x="385" y="350"/>
                  </a:cubicBezTo>
                  <a:close/>
                  <a:moveTo>
                    <a:pt x="581" y="553"/>
                  </a:moveTo>
                  <a:cubicBezTo>
                    <a:pt x="572" y="541"/>
                    <a:pt x="566" y="525"/>
                    <a:pt x="561" y="510"/>
                  </a:cubicBezTo>
                  <a:cubicBezTo>
                    <a:pt x="564" y="511"/>
                    <a:pt x="567" y="512"/>
                    <a:pt x="571" y="513"/>
                  </a:cubicBezTo>
                  <a:cubicBezTo>
                    <a:pt x="576" y="514"/>
                    <a:pt x="582" y="513"/>
                    <a:pt x="587" y="515"/>
                  </a:cubicBezTo>
                  <a:cubicBezTo>
                    <a:pt x="592" y="516"/>
                    <a:pt x="595" y="518"/>
                    <a:pt x="598" y="520"/>
                  </a:cubicBezTo>
                  <a:cubicBezTo>
                    <a:pt x="595" y="520"/>
                    <a:pt x="591" y="522"/>
                    <a:pt x="589" y="525"/>
                  </a:cubicBezTo>
                  <a:cubicBezTo>
                    <a:pt x="586" y="531"/>
                    <a:pt x="584" y="537"/>
                    <a:pt x="582" y="544"/>
                  </a:cubicBezTo>
                  <a:cubicBezTo>
                    <a:pt x="581" y="547"/>
                    <a:pt x="581" y="550"/>
                    <a:pt x="581" y="553"/>
                  </a:cubicBez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74" name="Ellipse 73">
            <a:extLst>
              <a:ext uri="{FF2B5EF4-FFF2-40B4-BE49-F238E27FC236}">
                <a16:creationId xmlns:a16="http://schemas.microsoft.com/office/drawing/2014/main" id="{78FD9E65-55B8-0984-FE1A-C2EECD8356C1}"/>
              </a:ext>
            </a:extLst>
          </p:cNvPr>
          <p:cNvSpPr/>
          <p:nvPr/>
        </p:nvSpPr>
        <p:spPr>
          <a:xfrm>
            <a:off x="2191908" y="1493162"/>
            <a:ext cx="1492184" cy="142588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Ellipse 74">
            <a:extLst>
              <a:ext uri="{FF2B5EF4-FFF2-40B4-BE49-F238E27FC236}">
                <a16:creationId xmlns:a16="http://schemas.microsoft.com/office/drawing/2014/main" id="{714878A2-3E0B-4E73-FAD7-ECC3DCF6A157}"/>
              </a:ext>
            </a:extLst>
          </p:cNvPr>
          <p:cNvSpPr/>
          <p:nvPr/>
        </p:nvSpPr>
        <p:spPr>
          <a:xfrm>
            <a:off x="4161331" y="4217677"/>
            <a:ext cx="3600000" cy="3600000"/>
          </a:xfrm>
          <a:prstGeom prst="ellipse">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Ellipse 75">
            <a:extLst>
              <a:ext uri="{FF2B5EF4-FFF2-40B4-BE49-F238E27FC236}">
                <a16:creationId xmlns:a16="http://schemas.microsoft.com/office/drawing/2014/main" id="{80CD73A4-2C02-7308-94A7-E8F852CA66D9}"/>
              </a:ext>
            </a:extLst>
          </p:cNvPr>
          <p:cNvSpPr/>
          <p:nvPr/>
        </p:nvSpPr>
        <p:spPr>
          <a:xfrm>
            <a:off x="3747634" y="3716612"/>
            <a:ext cx="4500000" cy="4500000"/>
          </a:xfrm>
          <a:prstGeom prst="ellipse">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Ellipse 76">
            <a:extLst>
              <a:ext uri="{FF2B5EF4-FFF2-40B4-BE49-F238E27FC236}">
                <a16:creationId xmlns:a16="http://schemas.microsoft.com/office/drawing/2014/main" id="{6BBDECC3-72B2-DF45-0CCB-E8498A224E21}"/>
              </a:ext>
            </a:extLst>
          </p:cNvPr>
          <p:cNvSpPr/>
          <p:nvPr/>
        </p:nvSpPr>
        <p:spPr>
          <a:xfrm>
            <a:off x="3387634" y="3387206"/>
            <a:ext cx="5220000" cy="5220000"/>
          </a:xfrm>
          <a:prstGeom prst="ellipse">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Pfeil: nach rechts 77">
            <a:extLst>
              <a:ext uri="{FF2B5EF4-FFF2-40B4-BE49-F238E27FC236}">
                <a16:creationId xmlns:a16="http://schemas.microsoft.com/office/drawing/2014/main" id="{368CBF98-B81E-850B-6057-D1459E11FC5A}"/>
              </a:ext>
            </a:extLst>
          </p:cNvPr>
          <p:cNvSpPr/>
          <p:nvPr/>
        </p:nvSpPr>
        <p:spPr>
          <a:xfrm rot="2836215">
            <a:off x="2985235" y="3531692"/>
            <a:ext cx="2643785" cy="654074"/>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9" name="Gerader Verbinder 78">
            <a:extLst>
              <a:ext uri="{FF2B5EF4-FFF2-40B4-BE49-F238E27FC236}">
                <a16:creationId xmlns:a16="http://schemas.microsoft.com/office/drawing/2014/main" id="{88042CCE-25D3-62B8-7D41-C824189DC42C}"/>
              </a:ext>
            </a:extLst>
          </p:cNvPr>
          <p:cNvCxnSpPr>
            <a:cxnSpLocks/>
          </p:cNvCxnSpPr>
          <p:nvPr/>
        </p:nvCxnSpPr>
        <p:spPr>
          <a:xfrm>
            <a:off x="3814465" y="2640323"/>
            <a:ext cx="1240042" cy="1324163"/>
          </a:xfrm>
          <a:prstGeom prst="line">
            <a:avLst/>
          </a:prstGeom>
          <a:ln w="38100">
            <a:solidFill>
              <a:srgbClr val="FFC000"/>
            </a:solidFill>
          </a:ln>
        </p:spPr>
        <p:style>
          <a:lnRef idx="3">
            <a:schemeClr val="accent4"/>
          </a:lnRef>
          <a:fillRef idx="0">
            <a:schemeClr val="accent4"/>
          </a:fillRef>
          <a:effectRef idx="2">
            <a:schemeClr val="accent4"/>
          </a:effectRef>
          <a:fontRef idx="minor">
            <a:schemeClr val="tx1"/>
          </a:fontRef>
        </p:style>
      </p:cxnSp>
      <p:cxnSp>
        <p:nvCxnSpPr>
          <p:cNvPr id="80" name="Gerade Verbindung mit Pfeil 79">
            <a:extLst>
              <a:ext uri="{FF2B5EF4-FFF2-40B4-BE49-F238E27FC236}">
                <a16:creationId xmlns:a16="http://schemas.microsoft.com/office/drawing/2014/main" id="{7F48B0FE-4639-A4D0-F204-2CAA1F26DF9C}"/>
              </a:ext>
            </a:extLst>
          </p:cNvPr>
          <p:cNvCxnSpPr>
            <a:cxnSpLocks/>
          </p:cNvCxnSpPr>
          <p:nvPr/>
        </p:nvCxnSpPr>
        <p:spPr>
          <a:xfrm flipH="1" flipV="1">
            <a:off x="4994078" y="2295197"/>
            <a:ext cx="66831" cy="167444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Gerade Verbindung mit Pfeil 80">
            <a:extLst>
              <a:ext uri="{FF2B5EF4-FFF2-40B4-BE49-F238E27FC236}">
                <a16:creationId xmlns:a16="http://schemas.microsoft.com/office/drawing/2014/main" id="{8F0A9EAD-F4F4-9D57-1192-3E62F057BE0B}"/>
              </a:ext>
            </a:extLst>
          </p:cNvPr>
          <p:cNvCxnSpPr>
            <a:cxnSpLocks/>
          </p:cNvCxnSpPr>
          <p:nvPr/>
        </p:nvCxnSpPr>
        <p:spPr>
          <a:xfrm flipV="1">
            <a:off x="6025984" y="2473083"/>
            <a:ext cx="614251" cy="272426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82" name="Gruppieren 81">
            <a:extLst>
              <a:ext uri="{FF2B5EF4-FFF2-40B4-BE49-F238E27FC236}">
                <a16:creationId xmlns:a16="http://schemas.microsoft.com/office/drawing/2014/main" id="{B2BD96AA-11F5-3D36-8160-83BF28341423}"/>
              </a:ext>
            </a:extLst>
          </p:cNvPr>
          <p:cNvGrpSpPr/>
          <p:nvPr/>
        </p:nvGrpSpPr>
        <p:grpSpPr>
          <a:xfrm>
            <a:off x="4353048" y="4470910"/>
            <a:ext cx="3287702" cy="3098654"/>
            <a:chOff x="8562834" y="617958"/>
            <a:chExt cx="3287702" cy="3098654"/>
          </a:xfrm>
        </p:grpSpPr>
        <p:sp>
          <p:nvSpPr>
            <p:cNvPr id="83" name="Freeform 321">
              <a:extLst>
                <a:ext uri="{FF2B5EF4-FFF2-40B4-BE49-F238E27FC236}">
                  <a16:creationId xmlns:a16="http://schemas.microsoft.com/office/drawing/2014/main" id="{868F3FA8-8372-C4FB-D561-C76BD0B17172}"/>
                </a:ext>
              </a:extLst>
            </p:cNvPr>
            <p:cNvSpPr>
              <a:spLocks/>
            </p:cNvSpPr>
            <p:nvPr/>
          </p:nvSpPr>
          <p:spPr bwMode="auto">
            <a:xfrm>
              <a:off x="8562834" y="617958"/>
              <a:ext cx="3287702" cy="3098654"/>
            </a:xfrm>
            <a:custGeom>
              <a:avLst/>
              <a:gdLst>
                <a:gd name="T0" fmla="*/ 1504 w 1540"/>
                <a:gd name="T1" fmla="*/ 797 h 1469"/>
                <a:gd name="T2" fmla="*/ 704 w 1540"/>
                <a:gd name="T3" fmla="*/ 1434 h 1469"/>
                <a:gd name="T4" fmla="*/ 36 w 1540"/>
                <a:gd name="T5" fmla="*/ 672 h 1469"/>
                <a:gd name="T6" fmla="*/ 836 w 1540"/>
                <a:gd name="T7" fmla="*/ 35 h 1469"/>
                <a:gd name="T8" fmla="*/ 1504 w 1540"/>
                <a:gd name="T9" fmla="*/ 797 h 1469"/>
              </a:gdLst>
              <a:ahLst/>
              <a:cxnLst>
                <a:cxn ang="0">
                  <a:pos x="T0" y="T1"/>
                </a:cxn>
                <a:cxn ang="0">
                  <a:pos x="T2" y="T3"/>
                </a:cxn>
                <a:cxn ang="0">
                  <a:pos x="T4" y="T5"/>
                </a:cxn>
                <a:cxn ang="0">
                  <a:pos x="T6" y="T7"/>
                </a:cxn>
                <a:cxn ang="0">
                  <a:pos x="T8" y="T9"/>
                </a:cxn>
              </a:cxnLst>
              <a:rect l="0" t="0" r="r" b="b"/>
              <a:pathLst>
                <a:path w="1540" h="1469">
                  <a:moveTo>
                    <a:pt x="1504" y="797"/>
                  </a:moveTo>
                  <a:cubicBezTo>
                    <a:pt x="1468" y="1183"/>
                    <a:pt x="1110" y="1469"/>
                    <a:pt x="704" y="1434"/>
                  </a:cubicBezTo>
                  <a:cubicBezTo>
                    <a:pt x="299" y="1399"/>
                    <a:pt x="0" y="1058"/>
                    <a:pt x="36" y="672"/>
                  </a:cubicBezTo>
                  <a:cubicBezTo>
                    <a:pt x="73" y="285"/>
                    <a:pt x="431" y="0"/>
                    <a:pt x="836" y="35"/>
                  </a:cubicBezTo>
                  <a:cubicBezTo>
                    <a:pt x="1241" y="69"/>
                    <a:pt x="1540" y="411"/>
                    <a:pt x="1504" y="797"/>
                  </a:cubicBezTo>
                  <a:close/>
                </a:path>
              </a:pathLst>
            </a:custGeom>
            <a:solidFill>
              <a:srgbClr val="DA001A">
                <a:alpha val="31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322">
              <a:extLst>
                <a:ext uri="{FF2B5EF4-FFF2-40B4-BE49-F238E27FC236}">
                  <a16:creationId xmlns:a16="http://schemas.microsoft.com/office/drawing/2014/main" id="{BF3DE661-549E-BE76-2B60-06369CA1024E}"/>
                </a:ext>
              </a:extLst>
            </p:cNvPr>
            <p:cNvSpPr>
              <a:spLocks noEditPoints="1"/>
            </p:cNvSpPr>
            <p:nvPr/>
          </p:nvSpPr>
          <p:spPr bwMode="auto">
            <a:xfrm>
              <a:off x="8802815" y="709740"/>
              <a:ext cx="1144416" cy="2807860"/>
            </a:xfrm>
            <a:custGeom>
              <a:avLst/>
              <a:gdLst>
                <a:gd name="T0" fmla="*/ 442 w 564"/>
                <a:gd name="T1" fmla="*/ 913 h 1415"/>
                <a:gd name="T2" fmla="*/ 362 w 564"/>
                <a:gd name="T3" fmla="*/ 866 h 1415"/>
                <a:gd name="T4" fmla="*/ 299 w 564"/>
                <a:gd name="T5" fmla="*/ 783 h 1415"/>
                <a:gd name="T6" fmla="*/ 229 w 564"/>
                <a:gd name="T7" fmla="*/ 730 h 1415"/>
                <a:gd name="T8" fmla="*/ 156 w 564"/>
                <a:gd name="T9" fmla="*/ 672 h 1415"/>
                <a:gd name="T10" fmla="*/ 90 w 564"/>
                <a:gd name="T11" fmla="*/ 676 h 1415"/>
                <a:gd name="T12" fmla="*/ 57 w 564"/>
                <a:gd name="T13" fmla="*/ 617 h 1415"/>
                <a:gd name="T14" fmla="*/ 82 w 564"/>
                <a:gd name="T15" fmla="*/ 512 h 1415"/>
                <a:gd name="T16" fmla="*/ 37 w 564"/>
                <a:gd name="T17" fmla="*/ 484 h 1415"/>
                <a:gd name="T18" fmla="*/ 90 w 564"/>
                <a:gd name="T19" fmla="*/ 415 h 1415"/>
                <a:gd name="T20" fmla="*/ 125 w 564"/>
                <a:gd name="T21" fmla="*/ 471 h 1415"/>
                <a:gd name="T22" fmla="*/ 161 w 564"/>
                <a:gd name="T23" fmla="*/ 421 h 1415"/>
                <a:gd name="T24" fmla="*/ 266 w 564"/>
                <a:gd name="T25" fmla="*/ 355 h 1415"/>
                <a:gd name="T26" fmla="*/ 356 w 564"/>
                <a:gd name="T27" fmla="*/ 334 h 1415"/>
                <a:gd name="T28" fmla="*/ 406 w 564"/>
                <a:gd name="T29" fmla="*/ 302 h 1415"/>
                <a:gd name="T30" fmla="*/ 385 w 564"/>
                <a:gd name="T31" fmla="*/ 275 h 1415"/>
                <a:gd name="T32" fmla="*/ 415 w 564"/>
                <a:gd name="T33" fmla="*/ 270 h 1415"/>
                <a:gd name="T34" fmla="*/ 465 w 564"/>
                <a:gd name="T35" fmla="*/ 302 h 1415"/>
                <a:gd name="T36" fmla="*/ 477 w 564"/>
                <a:gd name="T37" fmla="*/ 231 h 1415"/>
                <a:gd name="T38" fmla="*/ 461 w 564"/>
                <a:gd name="T39" fmla="*/ 188 h 1415"/>
                <a:gd name="T40" fmla="*/ 351 w 564"/>
                <a:gd name="T41" fmla="*/ 221 h 1415"/>
                <a:gd name="T42" fmla="*/ 345 w 564"/>
                <a:gd name="T43" fmla="*/ 203 h 1415"/>
                <a:gd name="T44" fmla="*/ 423 w 564"/>
                <a:gd name="T45" fmla="*/ 133 h 1415"/>
                <a:gd name="T46" fmla="*/ 513 w 564"/>
                <a:gd name="T47" fmla="*/ 118 h 1415"/>
                <a:gd name="T48" fmla="*/ 514 w 564"/>
                <a:gd name="T49" fmla="*/ 135 h 1415"/>
                <a:gd name="T50" fmla="*/ 515 w 564"/>
                <a:gd name="T51" fmla="*/ 80 h 1415"/>
                <a:gd name="T52" fmla="*/ 504 w 564"/>
                <a:gd name="T53" fmla="*/ 53 h 1415"/>
                <a:gd name="T54" fmla="*/ 503 w 564"/>
                <a:gd name="T55" fmla="*/ 12 h 1415"/>
                <a:gd name="T56" fmla="*/ 174 w 564"/>
                <a:gd name="T57" fmla="*/ 180 h 1415"/>
                <a:gd name="T58" fmla="*/ 89 w 564"/>
                <a:gd name="T59" fmla="*/ 278 h 1415"/>
                <a:gd name="T60" fmla="*/ 25 w 564"/>
                <a:gd name="T61" fmla="*/ 411 h 1415"/>
                <a:gd name="T62" fmla="*/ 23 w 564"/>
                <a:gd name="T63" fmla="*/ 415 h 1415"/>
                <a:gd name="T64" fmla="*/ 4 w 564"/>
                <a:gd name="T65" fmla="*/ 457 h 1415"/>
                <a:gd name="T66" fmla="*/ 20 w 564"/>
                <a:gd name="T67" fmla="*/ 574 h 1415"/>
                <a:gd name="T68" fmla="*/ 47 w 564"/>
                <a:gd name="T69" fmla="*/ 670 h 1415"/>
                <a:gd name="T70" fmla="*/ 76 w 564"/>
                <a:gd name="T71" fmla="*/ 703 h 1415"/>
                <a:gd name="T72" fmla="*/ 34 w 564"/>
                <a:gd name="T73" fmla="*/ 831 h 1415"/>
                <a:gd name="T74" fmla="*/ 87 w 564"/>
                <a:gd name="T75" fmla="*/ 944 h 1415"/>
                <a:gd name="T76" fmla="*/ 106 w 564"/>
                <a:gd name="T77" fmla="*/ 1006 h 1415"/>
                <a:gd name="T78" fmla="*/ 145 w 564"/>
                <a:gd name="T79" fmla="*/ 1153 h 1415"/>
                <a:gd name="T80" fmla="*/ 232 w 564"/>
                <a:gd name="T81" fmla="*/ 1254 h 1415"/>
                <a:gd name="T82" fmla="*/ 286 w 564"/>
                <a:gd name="T83" fmla="*/ 1316 h 1415"/>
                <a:gd name="T84" fmla="*/ 325 w 564"/>
                <a:gd name="T85" fmla="*/ 1374 h 1415"/>
                <a:gd name="T86" fmla="*/ 370 w 564"/>
                <a:gd name="T87" fmla="*/ 1402 h 1415"/>
                <a:gd name="T88" fmla="*/ 294 w 564"/>
                <a:gd name="T89" fmla="*/ 1254 h 1415"/>
                <a:gd name="T90" fmla="*/ 290 w 564"/>
                <a:gd name="T91" fmla="*/ 1218 h 1415"/>
                <a:gd name="T92" fmla="*/ 343 w 564"/>
                <a:gd name="T93" fmla="*/ 1179 h 1415"/>
                <a:gd name="T94" fmla="*/ 351 w 564"/>
                <a:gd name="T95" fmla="*/ 1150 h 1415"/>
                <a:gd name="T96" fmla="*/ 398 w 564"/>
                <a:gd name="T97" fmla="*/ 1129 h 1415"/>
                <a:gd name="T98" fmla="*/ 467 w 564"/>
                <a:gd name="T99" fmla="*/ 1062 h 1415"/>
                <a:gd name="T100" fmla="*/ 74 w 564"/>
                <a:gd name="T101" fmla="*/ 348 h 1415"/>
                <a:gd name="T102" fmla="*/ 66 w 564"/>
                <a:gd name="T103" fmla="*/ 362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4" h="1415">
                  <a:moveTo>
                    <a:pt x="514" y="975"/>
                  </a:moveTo>
                  <a:cubicBezTo>
                    <a:pt x="513" y="956"/>
                    <a:pt x="501" y="938"/>
                    <a:pt x="482" y="930"/>
                  </a:cubicBezTo>
                  <a:cubicBezTo>
                    <a:pt x="470" y="924"/>
                    <a:pt x="452" y="923"/>
                    <a:pt x="442" y="913"/>
                  </a:cubicBezTo>
                  <a:cubicBezTo>
                    <a:pt x="436" y="906"/>
                    <a:pt x="431" y="900"/>
                    <a:pt x="423" y="895"/>
                  </a:cubicBezTo>
                  <a:cubicBezTo>
                    <a:pt x="414" y="889"/>
                    <a:pt x="403" y="890"/>
                    <a:pt x="393" y="885"/>
                  </a:cubicBezTo>
                  <a:cubicBezTo>
                    <a:pt x="381" y="880"/>
                    <a:pt x="373" y="871"/>
                    <a:pt x="362" y="866"/>
                  </a:cubicBezTo>
                  <a:cubicBezTo>
                    <a:pt x="354" y="861"/>
                    <a:pt x="344" y="860"/>
                    <a:pt x="335" y="858"/>
                  </a:cubicBezTo>
                  <a:cubicBezTo>
                    <a:pt x="319" y="852"/>
                    <a:pt x="322" y="839"/>
                    <a:pt x="323" y="826"/>
                  </a:cubicBezTo>
                  <a:cubicBezTo>
                    <a:pt x="324" y="806"/>
                    <a:pt x="316" y="795"/>
                    <a:pt x="299" y="783"/>
                  </a:cubicBezTo>
                  <a:cubicBezTo>
                    <a:pt x="291" y="777"/>
                    <a:pt x="284" y="770"/>
                    <a:pt x="276" y="765"/>
                  </a:cubicBezTo>
                  <a:cubicBezTo>
                    <a:pt x="267" y="760"/>
                    <a:pt x="255" y="762"/>
                    <a:pt x="248" y="753"/>
                  </a:cubicBezTo>
                  <a:cubicBezTo>
                    <a:pt x="242" y="745"/>
                    <a:pt x="236" y="738"/>
                    <a:pt x="229" y="730"/>
                  </a:cubicBezTo>
                  <a:cubicBezTo>
                    <a:pt x="219" y="720"/>
                    <a:pt x="215" y="706"/>
                    <a:pt x="209" y="695"/>
                  </a:cubicBezTo>
                  <a:cubicBezTo>
                    <a:pt x="201" y="681"/>
                    <a:pt x="192" y="674"/>
                    <a:pt x="176" y="677"/>
                  </a:cubicBezTo>
                  <a:cubicBezTo>
                    <a:pt x="168" y="679"/>
                    <a:pt x="160" y="681"/>
                    <a:pt x="156" y="672"/>
                  </a:cubicBezTo>
                  <a:cubicBezTo>
                    <a:pt x="155" y="669"/>
                    <a:pt x="154" y="666"/>
                    <a:pt x="152" y="663"/>
                  </a:cubicBezTo>
                  <a:cubicBezTo>
                    <a:pt x="148" y="658"/>
                    <a:pt x="143" y="652"/>
                    <a:pt x="136" y="651"/>
                  </a:cubicBezTo>
                  <a:cubicBezTo>
                    <a:pt x="119" y="648"/>
                    <a:pt x="101" y="660"/>
                    <a:pt x="90" y="676"/>
                  </a:cubicBezTo>
                  <a:cubicBezTo>
                    <a:pt x="89" y="676"/>
                    <a:pt x="89" y="675"/>
                    <a:pt x="89" y="675"/>
                  </a:cubicBezTo>
                  <a:cubicBezTo>
                    <a:pt x="81" y="671"/>
                    <a:pt x="67" y="672"/>
                    <a:pt x="62" y="664"/>
                  </a:cubicBezTo>
                  <a:cubicBezTo>
                    <a:pt x="58" y="656"/>
                    <a:pt x="52" y="625"/>
                    <a:pt x="57" y="617"/>
                  </a:cubicBezTo>
                  <a:cubicBezTo>
                    <a:pt x="67" y="603"/>
                    <a:pt x="99" y="575"/>
                    <a:pt x="80" y="556"/>
                  </a:cubicBezTo>
                  <a:cubicBezTo>
                    <a:pt x="76" y="552"/>
                    <a:pt x="47" y="539"/>
                    <a:pt x="59" y="531"/>
                  </a:cubicBezTo>
                  <a:cubicBezTo>
                    <a:pt x="68" y="525"/>
                    <a:pt x="77" y="522"/>
                    <a:pt x="82" y="512"/>
                  </a:cubicBezTo>
                  <a:cubicBezTo>
                    <a:pt x="84" y="509"/>
                    <a:pt x="82" y="505"/>
                    <a:pt x="80" y="503"/>
                  </a:cubicBezTo>
                  <a:cubicBezTo>
                    <a:pt x="66" y="492"/>
                    <a:pt x="53" y="497"/>
                    <a:pt x="38" y="502"/>
                  </a:cubicBezTo>
                  <a:cubicBezTo>
                    <a:pt x="37" y="496"/>
                    <a:pt x="36" y="490"/>
                    <a:pt x="37" y="484"/>
                  </a:cubicBezTo>
                  <a:cubicBezTo>
                    <a:pt x="37" y="473"/>
                    <a:pt x="48" y="465"/>
                    <a:pt x="55" y="458"/>
                  </a:cubicBezTo>
                  <a:cubicBezTo>
                    <a:pt x="62" y="452"/>
                    <a:pt x="66" y="446"/>
                    <a:pt x="70" y="438"/>
                  </a:cubicBezTo>
                  <a:cubicBezTo>
                    <a:pt x="76" y="429"/>
                    <a:pt x="83" y="423"/>
                    <a:pt x="90" y="415"/>
                  </a:cubicBezTo>
                  <a:cubicBezTo>
                    <a:pt x="99" y="404"/>
                    <a:pt x="113" y="392"/>
                    <a:pt x="127" y="407"/>
                  </a:cubicBezTo>
                  <a:cubicBezTo>
                    <a:pt x="133" y="414"/>
                    <a:pt x="143" y="406"/>
                    <a:pt x="146" y="418"/>
                  </a:cubicBezTo>
                  <a:cubicBezTo>
                    <a:pt x="138" y="435"/>
                    <a:pt x="138" y="456"/>
                    <a:pt x="125" y="471"/>
                  </a:cubicBezTo>
                  <a:cubicBezTo>
                    <a:pt x="119" y="478"/>
                    <a:pt x="130" y="486"/>
                    <a:pt x="136" y="480"/>
                  </a:cubicBezTo>
                  <a:cubicBezTo>
                    <a:pt x="144" y="471"/>
                    <a:pt x="157" y="462"/>
                    <a:pt x="159" y="449"/>
                  </a:cubicBezTo>
                  <a:cubicBezTo>
                    <a:pt x="161" y="440"/>
                    <a:pt x="162" y="430"/>
                    <a:pt x="161" y="421"/>
                  </a:cubicBezTo>
                  <a:cubicBezTo>
                    <a:pt x="167" y="413"/>
                    <a:pt x="179" y="412"/>
                    <a:pt x="188" y="410"/>
                  </a:cubicBezTo>
                  <a:cubicBezTo>
                    <a:pt x="198" y="407"/>
                    <a:pt x="206" y="401"/>
                    <a:pt x="214" y="395"/>
                  </a:cubicBezTo>
                  <a:cubicBezTo>
                    <a:pt x="232" y="382"/>
                    <a:pt x="247" y="367"/>
                    <a:pt x="266" y="355"/>
                  </a:cubicBezTo>
                  <a:cubicBezTo>
                    <a:pt x="281" y="346"/>
                    <a:pt x="288" y="344"/>
                    <a:pt x="305" y="347"/>
                  </a:cubicBezTo>
                  <a:cubicBezTo>
                    <a:pt x="313" y="349"/>
                    <a:pt x="321" y="349"/>
                    <a:pt x="328" y="346"/>
                  </a:cubicBezTo>
                  <a:cubicBezTo>
                    <a:pt x="338" y="343"/>
                    <a:pt x="345" y="336"/>
                    <a:pt x="356" y="334"/>
                  </a:cubicBezTo>
                  <a:cubicBezTo>
                    <a:pt x="368" y="332"/>
                    <a:pt x="372" y="340"/>
                    <a:pt x="382" y="343"/>
                  </a:cubicBezTo>
                  <a:cubicBezTo>
                    <a:pt x="392" y="347"/>
                    <a:pt x="401" y="333"/>
                    <a:pt x="405" y="327"/>
                  </a:cubicBezTo>
                  <a:cubicBezTo>
                    <a:pt x="410" y="320"/>
                    <a:pt x="415" y="308"/>
                    <a:pt x="406" y="302"/>
                  </a:cubicBezTo>
                  <a:cubicBezTo>
                    <a:pt x="400" y="298"/>
                    <a:pt x="394" y="297"/>
                    <a:pt x="387" y="294"/>
                  </a:cubicBezTo>
                  <a:cubicBezTo>
                    <a:pt x="385" y="293"/>
                    <a:pt x="365" y="292"/>
                    <a:pt x="378" y="282"/>
                  </a:cubicBezTo>
                  <a:cubicBezTo>
                    <a:pt x="381" y="280"/>
                    <a:pt x="383" y="278"/>
                    <a:pt x="385" y="275"/>
                  </a:cubicBezTo>
                  <a:cubicBezTo>
                    <a:pt x="388" y="272"/>
                    <a:pt x="387" y="269"/>
                    <a:pt x="386" y="266"/>
                  </a:cubicBezTo>
                  <a:cubicBezTo>
                    <a:pt x="380" y="257"/>
                    <a:pt x="372" y="257"/>
                    <a:pt x="388" y="259"/>
                  </a:cubicBezTo>
                  <a:cubicBezTo>
                    <a:pt x="398" y="260"/>
                    <a:pt x="406" y="269"/>
                    <a:pt x="415" y="270"/>
                  </a:cubicBezTo>
                  <a:cubicBezTo>
                    <a:pt x="425" y="270"/>
                    <a:pt x="434" y="269"/>
                    <a:pt x="438" y="280"/>
                  </a:cubicBezTo>
                  <a:cubicBezTo>
                    <a:pt x="440" y="286"/>
                    <a:pt x="442" y="291"/>
                    <a:pt x="445" y="295"/>
                  </a:cubicBezTo>
                  <a:cubicBezTo>
                    <a:pt x="449" y="302"/>
                    <a:pt x="458" y="305"/>
                    <a:pt x="465" y="302"/>
                  </a:cubicBezTo>
                  <a:cubicBezTo>
                    <a:pt x="475" y="299"/>
                    <a:pt x="476" y="290"/>
                    <a:pt x="476" y="281"/>
                  </a:cubicBezTo>
                  <a:cubicBezTo>
                    <a:pt x="476" y="272"/>
                    <a:pt x="476" y="260"/>
                    <a:pt x="472" y="251"/>
                  </a:cubicBezTo>
                  <a:cubicBezTo>
                    <a:pt x="468" y="242"/>
                    <a:pt x="467" y="239"/>
                    <a:pt x="477" y="231"/>
                  </a:cubicBezTo>
                  <a:cubicBezTo>
                    <a:pt x="482" y="227"/>
                    <a:pt x="488" y="222"/>
                    <a:pt x="491" y="217"/>
                  </a:cubicBezTo>
                  <a:cubicBezTo>
                    <a:pt x="496" y="208"/>
                    <a:pt x="499" y="193"/>
                    <a:pt x="487" y="188"/>
                  </a:cubicBezTo>
                  <a:cubicBezTo>
                    <a:pt x="478" y="183"/>
                    <a:pt x="469" y="185"/>
                    <a:pt x="461" y="188"/>
                  </a:cubicBezTo>
                  <a:cubicBezTo>
                    <a:pt x="462" y="175"/>
                    <a:pt x="475" y="158"/>
                    <a:pt x="458" y="150"/>
                  </a:cubicBezTo>
                  <a:cubicBezTo>
                    <a:pt x="436" y="141"/>
                    <a:pt x="414" y="172"/>
                    <a:pt x="401" y="183"/>
                  </a:cubicBezTo>
                  <a:cubicBezTo>
                    <a:pt x="385" y="196"/>
                    <a:pt x="369" y="210"/>
                    <a:pt x="351" y="221"/>
                  </a:cubicBezTo>
                  <a:cubicBezTo>
                    <a:pt x="347" y="223"/>
                    <a:pt x="343" y="225"/>
                    <a:pt x="339" y="227"/>
                  </a:cubicBezTo>
                  <a:cubicBezTo>
                    <a:pt x="335" y="229"/>
                    <a:pt x="330" y="232"/>
                    <a:pt x="332" y="227"/>
                  </a:cubicBezTo>
                  <a:cubicBezTo>
                    <a:pt x="335" y="218"/>
                    <a:pt x="343" y="211"/>
                    <a:pt x="345" y="203"/>
                  </a:cubicBezTo>
                  <a:cubicBezTo>
                    <a:pt x="350" y="186"/>
                    <a:pt x="378" y="178"/>
                    <a:pt x="365" y="158"/>
                  </a:cubicBezTo>
                  <a:cubicBezTo>
                    <a:pt x="355" y="141"/>
                    <a:pt x="379" y="144"/>
                    <a:pt x="388" y="144"/>
                  </a:cubicBezTo>
                  <a:cubicBezTo>
                    <a:pt x="402" y="144"/>
                    <a:pt x="411" y="137"/>
                    <a:pt x="423" y="133"/>
                  </a:cubicBezTo>
                  <a:cubicBezTo>
                    <a:pt x="435" y="129"/>
                    <a:pt x="443" y="129"/>
                    <a:pt x="453" y="136"/>
                  </a:cubicBezTo>
                  <a:cubicBezTo>
                    <a:pt x="460" y="142"/>
                    <a:pt x="470" y="138"/>
                    <a:pt x="478" y="135"/>
                  </a:cubicBezTo>
                  <a:cubicBezTo>
                    <a:pt x="491" y="130"/>
                    <a:pt x="501" y="124"/>
                    <a:pt x="513" y="118"/>
                  </a:cubicBezTo>
                  <a:cubicBezTo>
                    <a:pt x="516" y="117"/>
                    <a:pt x="520" y="116"/>
                    <a:pt x="523" y="114"/>
                  </a:cubicBezTo>
                  <a:cubicBezTo>
                    <a:pt x="529" y="111"/>
                    <a:pt x="530" y="112"/>
                    <a:pt x="526" y="117"/>
                  </a:cubicBezTo>
                  <a:cubicBezTo>
                    <a:pt x="526" y="125"/>
                    <a:pt x="518" y="130"/>
                    <a:pt x="514" y="135"/>
                  </a:cubicBezTo>
                  <a:cubicBezTo>
                    <a:pt x="510" y="140"/>
                    <a:pt x="513" y="147"/>
                    <a:pt x="519" y="148"/>
                  </a:cubicBezTo>
                  <a:cubicBezTo>
                    <a:pt x="542" y="152"/>
                    <a:pt x="560" y="124"/>
                    <a:pt x="561" y="105"/>
                  </a:cubicBezTo>
                  <a:cubicBezTo>
                    <a:pt x="564" y="81"/>
                    <a:pt x="532" y="81"/>
                    <a:pt x="515" y="80"/>
                  </a:cubicBezTo>
                  <a:cubicBezTo>
                    <a:pt x="508" y="80"/>
                    <a:pt x="500" y="79"/>
                    <a:pt x="492" y="79"/>
                  </a:cubicBezTo>
                  <a:cubicBezTo>
                    <a:pt x="498" y="79"/>
                    <a:pt x="504" y="78"/>
                    <a:pt x="508" y="73"/>
                  </a:cubicBezTo>
                  <a:cubicBezTo>
                    <a:pt x="513" y="67"/>
                    <a:pt x="511" y="57"/>
                    <a:pt x="504" y="53"/>
                  </a:cubicBezTo>
                  <a:cubicBezTo>
                    <a:pt x="498" y="50"/>
                    <a:pt x="480" y="49"/>
                    <a:pt x="493" y="37"/>
                  </a:cubicBezTo>
                  <a:cubicBezTo>
                    <a:pt x="498" y="32"/>
                    <a:pt x="503" y="29"/>
                    <a:pt x="507" y="23"/>
                  </a:cubicBezTo>
                  <a:cubicBezTo>
                    <a:pt x="509" y="19"/>
                    <a:pt x="506" y="14"/>
                    <a:pt x="503" y="12"/>
                  </a:cubicBezTo>
                  <a:cubicBezTo>
                    <a:pt x="473" y="0"/>
                    <a:pt x="440" y="15"/>
                    <a:pt x="414" y="29"/>
                  </a:cubicBezTo>
                  <a:cubicBezTo>
                    <a:pt x="373" y="52"/>
                    <a:pt x="331" y="72"/>
                    <a:pt x="292" y="98"/>
                  </a:cubicBezTo>
                  <a:cubicBezTo>
                    <a:pt x="252" y="124"/>
                    <a:pt x="213" y="152"/>
                    <a:pt x="174" y="180"/>
                  </a:cubicBezTo>
                  <a:cubicBezTo>
                    <a:pt x="150" y="198"/>
                    <a:pt x="129" y="223"/>
                    <a:pt x="111" y="248"/>
                  </a:cubicBezTo>
                  <a:cubicBezTo>
                    <a:pt x="111" y="249"/>
                    <a:pt x="111" y="250"/>
                    <a:pt x="111" y="251"/>
                  </a:cubicBezTo>
                  <a:cubicBezTo>
                    <a:pt x="101" y="257"/>
                    <a:pt x="91" y="266"/>
                    <a:pt x="89" y="278"/>
                  </a:cubicBezTo>
                  <a:cubicBezTo>
                    <a:pt x="85" y="302"/>
                    <a:pt x="70" y="323"/>
                    <a:pt x="60" y="345"/>
                  </a:cubicBezTo>
                  <a:cubicBezTo>
                    <a:pt x="54" y="356"/>
                    <a:pt x="51" y="369"/>
                    <a:pt x="44" y="381"/>
                  </a:cubicBezTo>
                  <a:cubicBezTo>
                    <a:pt x="38" y="391"/>
                    <a:pt x="31" y="400"/>
                    <a:pt x="25" y="411"/>
                  </a:cubicBezTo>
                  <a:cubicBezTo>
                    <a:pt x="24" y="412"/>
                    <a:pt x="24" y="413"/>
                    <a:pt x="23" y="414"/>
                  </a:cubicBezTo>
                  <a:cubicBezTo>
                    <a:pt x="23" y="414"/>
                    <a:pt x="23" y="414"/>
                    <a:pt x="23" y="414"/>
                  </a:cubicBezTo>
                  <a:cubicBezTo>
                    <a:pt x="23" y="415"/>
                    <a:pt x="23" y="415"/>
                    <a:pt x="23" y="415"/>
                  </a:cubicBezTo>
                  <a:cubicBezTo>
                    <a:pt x="17" y="423"/>
                    <a:pt x="10" y="431"/>
                    <a:pt x="9" y="441"/>
                  </a:cubicBezTo>
                  <a:cubicBezTo>
                    <a:pt x="8" y="444"/>
                    <a:pt x="7" y="448"/>
                    <a:pt x="7" y="451"/>
                  </a:cubicBezTo>
                  <a:cubicBezTo>
                    <a:pt x="6" y="453"/>
                    <a:pt x="5" y="455"/>
                    <a:pt x="4" y="457"/>
                  </a:cubicBezTo>
                  <a:cubicBezTo>
                    <a:pt x="2" y="466"/>
                    <a:pt x="2" y="475"/>
                    <a:pt x="1" y="483"/>
                  </a:cubicBezTo>
                  <a:cubicBezTo>
                    <a:pt x="0" y="496"/>
                    <a:pt x="4" y="510"/>
                    <a:pt x="8" y="522"/>
                  </a:cubicBezTo>
                  <a:cubicBezTo>
                    <a:pt x="13" y="539"/>
                    <a:pt x="15" y="557"/>
                    <a:pt x="20" y="574"/>
                  </a:cubicBezTo>
                  <a:cubicBezTo>
                    <a:pt x="24" y="591"/>
                    <a:pt x="24" y="617"/>
                    <a:pt x="35" y="632"/>
                  </a:cubicBezTo>
                  <a:cubicBezTo>
                    <a:pt x="36" y="632"/>
                    <a:pt x="36" y="633"/>
                    <a:pt x="36" y="633"/>
                  </a:cubicBezTo>
                  <a:cubicBezTo>
                    <a:pt x="40" y="645"/>
                    <a:pt x="43" y="658"/>
                    <a:pt x="47" y="670"/>
                  </a:cubicBezTo>
                  <a:cubicBezTo>
                    <a:pt x="49" y="679"/>
                    <a:pt x="58" y="686"/>
                    <a:pt x="67" y="686"/>
                  </a:cubicBezTo>
                  <a:cubicBezTo>
                    <a:pt x="72" y="687"/>
                    <a:pt x="76" y="687"/>
                    <a:pt x="81" y="689"/>
                  </a:cubicBezTo>
                  <a:cubicBezTo>
                    <a:pt x="79" y="694"/>
                    <a:pt x="77" y="699"/>
                    <a:pt x="76" y="703"/>
                  </a:cubicBezTo>
                  <a:cubicBezTo>
                    <a:pt x="73" y="720"/>
                    <a:pt x="67" y="731"/>
                    <a:pt x="55" y="744"/>
                  </a:cubicBezTo>
                  <a:cubicBezTo>
                    <a:pt x="44" y="756"/>
                    <a:pt x="50" y="774"/>
                    <a:pt x="46" y="789"/>
                  </a:cubicBezTo>
                  <a:cubicBezTo>
                    <a:pt x="41" y="804"/>
                    <a:pt x="34" y="815"/>
                    <a:pt x="34" y="831"/>
                  </a:cubicBezTo>
                  <a:cubicBezTo>
                    <a:pt x="34" y="844"/>
                    <a:pt x="44" y="862"/>
                    <a:pt x="51" y="873"/>
                  </a:cubicBezTo>
                  <a:cubicBezTo>
                    <a:pt x="60" y="886"/>
                    <a:pt x="71" y="897"/>
                    <a:pt x="80" y="911"/>
                  </a:cubicBezTo>
                  <a:cubicBezTo>
                    <a:pt x="87" y="923"/>
                    <a:pt x="88" y="930"/>
                    <a:pt x="87" y="944"/>
                  </a:cubicBezTo>
                  <a:cubicBezTo>
                    <a:pt x="87" y="950"/>
                    <a:pt x="87" y="955"/>
                    <a:pt x="89" y="961"/>
                  </a:cubicBezTo>
                  <a:cubicBezTo>
                    <a:pt x="91" y="968"/>
                    <a:pt x="96" y="975"/>
                    <a:pt x="98" y="983"/>
                  </a:cubicBezTo>
                  <a:cubicBezTo>
                    <a:pt x="101" y="991"/>
                    <a:pt x="102" y="999"/>
                    <a:pt x="106" y="1006"/>
                  </a:cubicBezTo>
                  <a:cubicBezTo>
                    <a:pt x="108" y="1012"/>
                    <a:pt x="112" y="1016"/>
                    <a:pt x="116" y="1021"/>
                  </a:cubicBezTo>
                  <a:cubicBezTo>
                    <a:pt x="123" y="1031"/>
                    <a:pt x="124" y="1044"/>
                    <a:pt x="126" y="1055"/>
                  </a:cubicBezTo>
                  <a:cubicBezTo>
                    <a:pt x="132" y="1088"/>
                    <a:pt x="135" y="1122"/>
                    <a:pt x="145" y="1153"/>
                  </a:cubicBezTo>
                  <a:cubicBezTo>
                    <a:pt x="150" y="1168"/>
                    <a:pt x="158" y="1182"/>
                    <a:pt x="164" y="1196"/>
                  </a:cubicBezTo>
                  <a:cubicBezTo>
                    <a:pt x="170" y="1210"/>
                    <a:pt x="176" y="1222"/>
                    <a:pt x="190" y="1231"/>
                  </a:cubicBezTo>
                  <a:cubicBezTo>
                    <a:pt x="203" y="1240"/>
                    <a:pt x="220" y="1245"/>
                    <a:pt x="232" y="1254"/>
                  </a:cubicBezTo>
                  <a:cubicBezTo>
                    <a:pt x="245" y="1264"/>
                    <a:pt x="256" y="1277"/>
                    <a:pt x="268" y="1288"/>
                  </a:cubicBezTo>
                  <a:cubicBezTo>
                    <a:pt x="271" y="1292"/>
                    <a:pt x="275" y="1296"/>
                    <a:pt x="278" y="1300"/>
                  </a:cubicBezTo>
                  <a:cubicBezTo>
                    <a:pt x="281" y="1305"/>
                    <a:pt x="284" y="1310"/>
                    <a:pt x="286" y="1316"/>
                  </a:cubicBezTo>
                  <a:cubicBezTo>
                    <a:pt x="288" y="1318"/>
                    <a:pt x="289" y="1320"/>
                    <a:pt x="291" y="1323"/>
                  </a:cubicBezTo>
                  <a:cubicBezTo>
                    <a:pt x="292" y="1327"/>
                    <a:pt x="294" y="1331"/>
                    <a:pt x="295" y="1334"/>
                  </a:cubicBezTo>
                  <a:cubicBezTo>
                    <a:pt x="299" y="1349"/>
                    <a:pt x="316" y="1361"/>
                    <a:pt x="325" y="1374"/>
                  </a:cubicBezTo>
                  <a:cubicBezTo>
                    <a:pt x="327" y="1376"/>
                    <a:pt x="329" y="1378"/>
                    <a:pt x="332" y="1377"/>
                  </a:cubicBezTo>
                  <a:cubicBezTo>
                    <a:pt x="341" y="1388"/>
                    <a:pt x="351" y="1398"/>
                    <a:pt x="360" y="1409"/>
                  </a:cubicBezTo>
                  <a:cubicBezTo>
                    <a:pt x="365" y="1415"/>
                    <a:pt x="373" y="1409"/>
                    <a:pt x="370" y="1402"/>
                  </a:cubicBezTo>
                  <a:cubicBezTo>
                    <a:pt x="352" y="1373"/>
                    <a:pt x="334" y="1344"/>
                    <a:pt x="315" y="1316"/>
                  </a:cubicBezTo>
                  <a:cubicBezTo>
                    <a:pt x="306" y="1303"/>
                    <a:pt x="296" y="1290"/>
                    <a:pt x="293" y="1274"/>
                  </a:cubicBezTo>
                  <a:cubicBezTo>
                    <a:pt x="292" y="1268"/>
                    <a:pt x="294" y="1260"/>
                    <a:pt x="294" y="1254"/>
                  </a:cubicBezTo>
                  <a:cubicBezTo>
                    <a:pt x="294" y="1248"/>
                    <a:pt x="289" y="1242"/>
                    <a:pt x="287" y="1237"/>
                  </a:cubicBezTo>
                  <a:cubicBezTo>
                    <a:pt x="283" y="1230"/>
                    <a:pt x="278" y="1226"/>
                    <a:pt x="277" y="1217"/>
                  </a:cubicBezTo>
                  <a:cubicBezTo>
                    <a:pt x="276" y="1205"/>
                    <a:pt x="286" y="1215"/>
                    <a:pt x="290" y="1218"/>
                  </a:cubicBezTo>
                  <a:cubicBezTo>
                    <a:pt x="300" y="1224"/>
                    <a:pt x="309" y="1223"/>
                    <a:pt x="318" y="1218"/>
                  </a:cubicBezTo>
                  <a:cubicBezTo>
                    <a:pt x="327" y="1213"/>
                    <a:pt x="332" y="1202"/>
                    <a:pt x="336" y="1194"/>
                  </a:cubicBezTo>
                  <a:cubicBezTo>
                    <a:pt x="339" y="1189"/>
                    <a:pt x="341" y="1184"/>
                    <a:pt x="343" y="1179"/>
                  </a:cubicBezTo>
                  <a:cubicBezTo>
                    <a:pt x="346" y="1172"/>
                    <a:pt x="344" y="1164"/>
                    <a:pt x="348" y="1157"/>
                  </a:cubicBezTo>
                  <a:cubicBezTo>
                    <a:pt x="349" y="1155"/>
                    <a:pt x="349" y="1153"/>
                    <a:pt x="349" y="1151"/>
                  </a:cubicBezTo>
                  <a:cubicBezTo>
                    <a:pt x="349" y="1151"/>
                    <a:pt x="350" y="1151"/>
                    <a:pt x="351" y="1150"/>
                  </a:cubicBezTo>
                  <a:cubicBezTo>
                    <a:pt x="357" y="1149"/>
                    <a:pt x="360" y="1145"/>
                    <a:pt x="367" y="1144"/>
                  </a:cubicBezTo>
                  <a:cubicBezTo>
                    <a:pt x="369" y="1143"/>
                    <a:pt x="374" y="1145"/>
                    <a:pt x="376" y="1144"/>
                  </a:cubicBezTo>
                  <a:cubicBezTo>
                    <a:pt x="385" y="1140"/>
                    <a:pt x="391" y="1135"/>
                    <a:pt x="398" y="1129"/>
                  </a:cubicBezTo>
                  <a:cubicBezTo>
                    <a:pt x="407" y="1120"/>
                    <a:pt x="427" y="1130"/>
                    <a:pt x="438" y="1128"/>
                  </a:cubicBezTo>
                  <a:cubicBezTo>
                    <a:pt x="454" y="1124"/>
                    <a:pt x="467" y="1108"/>
                    <a:pt x="471" y="1093"/>
                  </a:cubicBezTo>
                  <a:cubicBezTo>
                    <a:pt x="474" y="1083"/>
                    <a:pt x="469" y="1071"/>
                    <a:pt x="467" y="1062"/>
                  </a:cubicBezTo>
                  <a:cubicBezTo>
                    <a:pt x="464" y="1048"/>
                    <a:pt x="478" y="1025"/>
                    <a:pt x="488" y="1015"/>
                  </a:cubicBezTo>
                  <a:cubicBezTo>
                    <a:pt x="501" y="1004"/>
                    <a:pt x="515" y="993"/>
                    <a:pt x="514" y="975"/>
                  </a:cubicBezTo>
                  <a:close/>
                  <a:moveTo>
                    <a:pt x="74" y="348"/>
                  </a:moveTo>
                  <a:cubicBezTo>
                    <a:pt x="72" y="353"/>
                    <a:pt x="70" y="357"/>
                    <a:pt x="67" y="362"/>
                  </a:cubicBezTo>
                  <a:cubicBezTo>
                    <a:pt x="67" y="363"/>
                    <a:pt x="66" y="363"/>
                    <a:pt x="66" y="364"/>
                  </a:cubicBezTo>
                  <a:cubicBezTo>
                    <a:pt x="66" y="364"/>
                    <a:pt x="66" y="363"/>
                    <a:pt x="66" y="362"/>
                  </a:cubicBezTo>
                  <a:cubicBezTo>
                    <a:pt x="68" y="358"/>
                    <a:pt x="71" y="353"/>
                    <a:pt x="74" y="348"/>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323">
              <a:extLst>
                <a:ext uri="{FF2B5EF4-FFF2-40B4-BE49-F238E27FC236}">
                  <a16:creationId xmlns:a16="http://schemas.microsoft.com/office/drawing/2014/main" id="{A359684E-384F-9811-4644-6FF6F35700DE}"/>
                </a:ext>
              </a:extLst>
            </p:cNvPr>
            <p:cNvSpPr>
              <a:spLocks/>
            </p:cNvSpPr>
            <p:nvPr/>
          </p:nvSpPr>
          <p:spPr bwMode="auto">
            <a:xfrm>
              <a:off x="9942020" y="816820"/>
              <a:ext cx="385523" cy="334836"/>
            </a:xfrm>
            <a:custGeom>
              <a:avLst/>
              <a:gdLst>
                <a:gd name="T0" fmla="*/ 188 w 190"/>
                <a:gd name="T1" fmla="*/ 66 h 169"/>
                <a:gd name="T2" fmla="*/ 187 w 190"/>
                <a:gd name="T3" fmla="*/ 48 h 169"/>
                <a:gd name="T4" fmla="*/ 178 w 190"/>
                <a:gd name="T5" fmla="*/ 32 h 169"/>
                <a:gd name="T6" fmla="*/ 176 w 190"/>
                <a:gd name="T7" fmla="*/ 25 h 169"/>
                <a:gd name="T8" fmla="*/ 153 w 190"/>
                <a:gd name="T9" fmla="*/ 20 h 169"/>
                <a:gd name="T10" fmla="*/ 141 w 190"/>
                <a:gd name="T11" fmla="*/ 23 h 169"/>
                <a:gd name="T12" fmla="*/ 137 w 190"/>
                <a:gd name="T13" fmla="*/ 15 h 169"/>
                <a:gd name="T14" fmla="*/ 98 w 190"/>
                <a:gd name="T15" fmla="*/ 7 h 169"/>
                <a:gd name="T16" fmla="*/ 52 w 190"/>
                <a:gd name="T17" fmla="*/ 8 h 169"/>
                <a:gd name="T18" fmla="*/ 50 w 190"/>
                <a:gd name="T19" fmla="*/ 27 h 169"/>
                <a:gd name="T20" fmla="*/ 57 w 190"/>
                <a:gd name="T21" fmla="*/ 31 h 169"/>
                <a:gd name="T22" fmla="*/ 65 w 190"/>
                <a:gd name="T23" fmla="*/ 32 h 169"/>
                <a:gd name="T24" fmla="*/ 62 w 190"/>
                <a:gd name="T25" fmla="*/ 36 h 169"/>
                <a:gd name="T26" fmla="*/ 47 w 190"/>
                <a:gd name="T27" fmla="*/ 63 h 169"/>
                <a:gd name="T28" fmla="*/ 34 w 190"/>
                <a:gd name="T29" fmla="*/ 87 h 169"/>
                <a:gd name="T30" fmla="*/ 14 w 190"/>
                <a:gd name="T31" fmla="*/ 119 h 169"/>
                <a:gd name="T32" fmla="*/ 8 w 190"/>
                <a:gd name="T33" fmla="*/ 158 h 169"/>
                <a:gd name="T34" fmla="*/ 40 w 190"/>
                <a:gd name="T35" fmla="*/ 144 h 169"/>
                <a:gd name="T36" fmla="*/ 114 w 190"/>
                <a:gd name="T37" fmla="*/ 121 h 169"/>
                <a:gd name="T38" fmla="*/ 130 w 190"/>
                <a:gd name="T39" fmla="*/ 115 h 169"/>
                <a:gd name="T40" fmla="*/ 156 w 190"/>
                <a:gd name="T41" fmla="*/ 105 h 169"/>
                <a:gd name="T42" fmla="*/ 182 w 190"/>
                <a:gd name="T43" fmla="*/ 83 h 169"/>
                <a:gd name="T44" fmla="*/ 172 w 190"/>
                <a:gd name="T45" fmla="*/ 76 h 169"/>
                <a:gd name="T46" fmla="*/ 188 w 190"/>
                <a:gd name="T47" fmla="*/ 6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0" h="169">
                  <a:moveTo>
                    <a:pt x="188" y="66"/>
                  </a:moveTo>
                  <a:cubicBezTo>
                    <a:pt x="190" y="59"/>
                    <a:pt x="190" y="54"/>
                    <a:pt x="187" y="48"/>
                  </a:cubicBezTo>
                  <a:cubicBezTo>
                    <a:pt x="184" y="40"/>
                    <a:pt x="175" y="40"/>
                    <a:pt x="178" y="32"/>
                  </a:cubicBezTo>
                  <a:cubicBezTo>
                    <a:pt x="179" y="29"/>
                    <a:pt x="178" y="27"/>
                    <a:pt x="176" y="25"/>
                  </a:cubicBezTo>
                  <a:cubicBezTo>
                    <a:pt x="170" y="19"/>
                    <a:pt x="161" y="20"/>
                    <a:pt x="153" y="20"/>
                  </a:cubicBezTo>
                  <a:cubicBezTo>
                    <a:pt x="149" y="20"/>
                    <a:pt x="145" y="22"/>
                    <a:pt x="141" y="23"/>
                  </a:cubicBezTo>
                  <a:cubicBezTo>
                    <a:pt x="139" y="24"/>
                    <a:pt x="139" y="17"/>
                    <a:pt x="137" y="15"/>
                  </a:cubicBezTo>
                  <a:cubicBezTo>
                    <a:pt x="126" y="7"/>
                    <a:pt x="112" y="8"/>
                    <a:pt x="98" y="7"/>
                  </a:cubicBezTo>
                  <a:cubicBezTo>
                    <a:pt x="83" y="7"/>
                    <a:pt x="67" y="0"/>
                    <a:pt x="52" y="8"/>
                  </a:cubicBezTo>
                  <a:cubicBezTo>
                    <a:pt x="45" y="12"/>
                    <a:pt x="46" y="21"/>
                    <a:pt x="50" y="27"/>
                  </a:cubicBezTo>
                  <a:cubicBezTo>
                    <a:pt x="51" y="29"/>
                    <a:pt x="54" y="30"/>
                    <a:pt x="57" y="31"/>
                  </a:cubicBezTo>
                  <a:cubicBezTo>
                    <a:pt x="60" y="32"/>
                    <a:pt x="62" y="32"/>
                    <a:pt x="65" y="32"/>
                  </a:cubicBezTo>
                  <a:cubicBezTo>
                    <a:pt x="73" y="33"/>
                    <a:pt x="65" y="34"/>
                    <a:pt x="62" y="36"/>
                  </a:cubicBezTo>
                  <a:cubicBezTo>
                    <a:pt x="51" y="45"/>
                    <a:pt x="48" y="48"/>
                    <a:pt x="47" y="63"/>
                  </a:cubicBezTo>
                  <a:cubicBezTo>
                    <a:pt x="46" y="73"/>
                    <a:pt x="38" y="78"/>
                    <a:pt x="34" y="87"/>
                  </a:cubicBezTo>
                  <a:cubicBezTo>
                    <a:pt x="25" y="95"/>
                    <a:pt x="22" y="109"/>
                    <a:pt x="14" y="119"/>
                  </a:cubicBezTo>
                  <a:cubicBezTo>
                    <a:pt x="10" y="125"/>
                    <a:pt x="0" y="152"/>
                    <a:pt x="8" y="158"/>
                  </a:cubicBezTo>
                  <a:cubicBezTo>
                    <a:pt x="20" y="169"/>
                    <a:pt x="32" y="151"/>
                    <a:pt x="40" y="144"/>
                  </a:cubicBezTo>
                  <a:cubicBezTo>
                    <a:pt x="62" y="124"/>
                    <a:pt x="85" y="113"/>
                    <a:pt x="114" y="121"/>
                  </a:cubicBezTo>
                  <a:cubicBezTo>
                    <a:pt x="120" y="122"/>
                    <a:pt x="126" y="118"/>
                    <a:pt x="130" y="115"/>
                  </a:cubicBezTo>
                  <a:cubicBezTo>
                    <a:pt x="138" y="109"/>
                    <a:pt x="148" y="110"/>
                    <a:pt x="156" y="105"/>
                  </a:cubicBezTo>
                  <a:cubicBezTo>
                    <a:pt x="166" y="99"/>
                    <a:pt x="185" y="99"/>
                    <a:pt x="182" y="83"/>
                  </a:cubicBezTo>
                  <a:cubicBezTo>
                    <a:pt x="181" y="78"/>
                    <a:pt x="176" y="77"/>
                    <a:pt x="172" y="76"/>
                  </a:cubicBezTo>
                  <a:cubicBezTo>
                    <a:pt x="176" y="77"/>
                    <a:pt x="187" y="69"/>
                    <a:pt x="188" y="66"/>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343">
              <a:extLst>
                <a:ext uri="{FF2B5EF4-FFF2-40B4-BE49-F238E27FC236}">
                  <a16:creationId xmlns:a16="http://schemas.microsoft.com/office/drawing/2014/main" id="{D1007744-B2F8-66F0-F6C1-859438C0D513}"/>
                </a:ext>
              </a:extLst>
            </p:cNvPr>
            <p:cNvSpPr>
              <a:spLocks noEditPoints="1"/>
            </p:cNvSpPr>
            <p:nvPr/>
          </p:nvSpPr>
          <p:spPr bwMode="auto">
            <a:xfrm>
              <a:off x="10322334" y="704642"/>
              <a:ext cx="1283342" cy="2518915"/>
            </a:xfrm>
            <a:custGeom>
              <a:avLst/>
              <a:gdLst>
                <a:gd name="T0" fmla="*/ 584 w 632"/>
                <a:gd name="T1" fmla="*/ 704 h 1270"/>
                <a:gd name="T2" fmla="*/ 513 w 632"/>
                <a:gd name="T3" fmla="*/ 585 h 1270"/>
                <a:gd name="T4" fmla="*/ 587 w 632"/>
                <a:gd name="T5" fmla="*/ 689 h 1270"/>
                <a:gd name="T6" fmla="*/ 624 w 632"/>
                <a:gd name="T7" fmla="*/ 605 h 1270"/>
                <a:gd name="T8" fmla="*/ 624 w 632"/>
                <a:gd name="T9" fmla="*/ 461 h 1270"/>
                <a:gd name="T10" fmla="*/ 347 w 632"/>
                <a:gd name="T11" fmla="*/ 97 h 1270"/>
                <a:gd name="T12" fmla="*/ 94 w 632"/>
                <a:gd name="T13" fmla="*/ 8 h 1270"/>
                <a:gd name="T14" fmla="*/ 108 w 632"/>
                <a:gd name="T15" fmla="*/ 38 h 1270"/>
                <a:gd name="T16" fmla="*/ 202 w 632"/>
                <a:gd name="T17" fmla="*/ 116 h 1270"/>
                <a:gd name="T18" fmla="*/ 256 w 632"/>
                <a:gd name="T19" fmla="*/ 174 h 1270"/>
                <a:gd name="T20" fmla="*/ 239 w 632"/>
                <a:gd name="T21" fmla="*/ 169 h 1270"/>
                <a:gd name="T22" fmla="*/ 153 w 632"/>
                <a:gd name="T23" fmla="*/ 168 h 1270"/>
                <a:gd name="T24" fmla="*/ 158 w 632"/>
                <a:gd name="T25" fmla="*/ 260 h 1270"/>
                <a:gd name="T26" fmla="*/ 207 w 632"/>
                <a:gd name="T27" fmla="*/ 272 h 1270"/>
                <a:gd name="T28" fmla="*/ 203 w 632"/>
                <a:gd name="T29" fmla="*/ 215 h 1270"/>
                <a:gd name="T30" fmla="*/ 252 w 632"/>
                <a:gd name="T31" fmla="*/ 224 h 1270"/>
                <a:gd name="T32" fmla="*/ 251 w 632"/>
                <a:gd name="T33" fmla="*/ 255 h 1270"/>
                <a:gd name="T34" fmla="*/ 195 w 632"/>
                <a:gd name="T35" fmla="*/ 279 h 1270"/>
                <a:gd name="T36" fmla="*/ 186 w 632"/>
                <a:gd name="T37" fmla="*/ 295 h 1270"/>
                <a:gd name="T38" fmla="*/ 123 w 632"/>
                <a:gd name="T39" fmla="*/ 345 h 1270"/>
                <a:gd name="T40" fmla="*/ 96 w 632"/>
                <a:gd name="T41" fmla="*/ 405 h 1270"/>
                <a:gd name="T42" fmla="*/ 93 w 632"/>
                <a:gd name="T43" fmla="*/ 460 h 1270"/>
                <a:gd name="T44" fmla="*/ 124 w 632"/>
                <a:gd name="T45" fmla="*/ 491 h 1270"/>
                <a:gd name="T46" fmla="*/ 76 w 632"/>
                <a:gd name="T47" fmla="*/ 572 h 1270"/>
                <a:gd name="T48" fmla="*/ 10 w 632"/>
                <a:gd name="T49" fmla="*/ 707 h 1270"/>
                <a:gd name="T50" fmla="*/ 2 w 632"/>
                <a:gd name="T51" fmla="*/ 744 h 1270"/>
                <a:gd name="T52" fmla="*/ 43 w 632"/>
                <a:gd name="T53" fmla="*/ 821 h 1270"/>
                <a:gd name="T54" fmla="*/ 133 w 632"/>
                <a:gd name="T55" fmla="*/ 870 h 1270"/>
                <a:gd name="T56" fmla="*/ 224 w 632"/>
                <a:gd name="T57" fmla="*/ 847 h 1270"/>
                <a:gd name="T58" fmla="*/ 305 w 632"/>
                <a:gd name="T59" fmla="*/ 891 h 1270"/>
                <a:gd name="T60" fmla="*/ 319 w 632"/>
                <a:gd name="T61" fmla="*/ 1048 h 1270"/>
                <a:gd name="T62" fmla="*/ 286 w 632"/>
                <a:gd name="T63" fmla="*/ 1171 h 1270"/>
                <a:gd name="T64" fmla="*/ 275 w 632"/>
                <a:gd name="T65" fmla="*/ 1263 h 1270"/>
                <a:gd name="T66" fmla="*/ 383 w 632"/>
                <a:gd name="T67" fmla="*/ 1218 h 1270"/>
                <a:gd name="T68" fmla="*/ 500 w 632"/>
                <a:gd name="T69" fmla="*/ 1073 h 1270"/>
                <a:gd name="T70" fmla="*/ 564 w 632"/>
                <a:gd name="T71" fmla="*/ 904 h 1270"/>
                <a:gd name="T72" fmla="*/ 631 w 632"/>
                <a:gd name="T73" fmla="*/ 709 h 1270"/>
                <a:gd name="T74" fmla="*/ 211 w 632"/>
                <a:gd name="T75" fmla="*/ 404 h 1270"/>
                <a:gd name="T76" fmla="*/ 300 w 632"/>
                <a:gd name="T77" fmla="*/ 429 h 1270"/>
                <a:gd name="T78" fmla="*/ 320 w 632"/>
                <a:gd name="T79" fmla="*/ 454 h 1270"/>
                <a:gd name="T80" fmla="*/ 315 w 632"/>
                <a:gd name="T81" fmla="*/ 424 h 1270"/>
                <a:gd name="T82" fmla="*/ 258 w 632"/>
                <a:gd name="T83" fmla="*/ 374 h 1270"/>
                <a:gd name="T84" fmla="*/ 330 w 632"/>
                <a:gd name="T85" fmla="*/ 432 h 1270"/>
                <a:gd name="T86" fmla="*/ 376 w 632"/>
                <a:gd name="T87" fmla="*/ 433 h 1270"/>
                <a:gd name="T88" fmla="*/ 396 w 632"/>
                <a:gd name="T89" fmla="*/ 448 h 1270"/>
                <a:gd name="T90" fmla="*/ 375 w 632"/>
                <a:gd name="T91" fmla="*/ 515 h 1270"/>
                <a:gd name="T92" fmla="*/ 288 w 632"/>
                <a:gd name="T93" fmla="*/ 487 h 1270"/>
                <a:gd name="T94" fmla="*/ 173 w 632"/>
                <a:gd name="T95" fmla="*/ 485 h 1270"/>
                <a:gd name="T96" fmla="*/ 166 w 632"/>
                <a:gd name="T97" fmla="*/ 478 h 1270"/>
                <a:gd name="T98" fmla="*/ 408 w 632"/>
                <a:gd name="T99" fmla="*/ 350 h 1270"/>
                <a:gd name="T100" fmla="*/ 397 w 632"/>
                <a:gd name="T101" fmla="*/ 400 h 1270"/>
                <a:gd name="T102" fmla="*/ 581 w 632"/>
                <a:gd name="T103" fmla="*/ 553 h 1270"/>
                <a:gd name="T104" fmla="*/ 598 w 632"/>
                <a:gd name="T105" fmla="*/ 520 h 1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32" h="1270">
                  <a:moveTo>
                    <a:pt x="631" y="709"/>
                  </a:moveTo>
                  <a:cubicBezTo>
                    <a:pt x="632" y="700"/>
                    <a:pt x="627" y="695"/>
                    <a:pt x="618" y="694"/>
                  </a:cubicBezTo>
                  <a:cubicBezTo>
                    <a:pt x="613" y="693"/>
                    <a:pt x="610" y="696"/>
                    <a:pt x="609" y="700"/>
                  </a:cubicBezTo>
                  <a:cubicBezTo>
                    <a:pt x="601" y="705"/>
                    <a:pt x="589" y="715"/>
                    <a:pt x="584" y="704"/>
                  </a:cubicBezTo>
                  <a:cubicBezTo>
                    <a:pt x="581" y="696"/>
                    <a:pt x="578" y="689"/>
                    <a:pt x="572" y="682"/>
                  </a:cubicBezTo>
                  <a:cubicBezTo>
                    <a:pt x="564" y="673"/>
                    <a:pt x="555" y="668"/>
                    <a:pt x="549" y="657"/>
                  </a:cubicBezTo>
                  <a:cubicBezTo>
                    <a:pt x="546" y="651"/>
                    <a:pt x="542" y="645"/>
                    <a:pt x="537" y="639"/>
                  </a:cubicBezTo>
                  <a:cubicBezTo>
                    <a:pt x="536" y="619"/>
                    <a:pt x="527" y="598"/>
                    <a:pt x="513" y="585"/>
                  </a:cubicBezTo>
                  <a:cubicBezTo>
                    <a:pt x="513" y="584"/>
                    <a:pt x="513" y="582"/>
                    <a:pt x="512" y="581"/>
                  </a:cubicBezTo>
                  <a:cubicBezTo>
                    <a:pt x="519" y="590"/>
                    <a:pt x="526" y="598"/>
                    <a:pt x="532" y="607"/>
                  </a:cubicBezTo>
                  <a:cubicBezTo>
                    <a:pt x="540" y="618"/>
                    <a:pt x="546" y="629"/>
                    <a:pt x="556" y="638"/>
                  </a:cubicBezTo>
                  <a:cubicBezTo>
                    <a:pt x="571" y="653"/>
                    <a:pt x="588" y="667"/>
                    <a:pt x="587" y="689"/>
                  </a:cubicBezTo>
                  <a:cubicBezTo>
                    <a:pt x="586" y="692"/>
                    <a:pt x="588" y="696"/>
                    <a:pt x="592" y="697"/>
                  </a:cubicBezTo>
                  <a:cubicBezTo>
                    <a:pt x="593" y="697"/>
                    <a:pt x="594" y="697"/>
                    <a:pt x="594" y="697"/>
                  </a:cubicBezTo>
                  <a:cubicBezTo>
                    <a:pt x="598" y="697"/>
                    <a:pt x="602" y="695"/>
                    <a:pt x="603" y="691"/>
                  </a:cubicBezTo>
                  <a:cubicBezTo>
                    <a:pt x="606" y="661"/>
                    <a:pt x="620" y="634"/>
                    <a:pt x="624" y="605"/>
                  </a:cubicBezTo>
                  <a:cubicBezTo>
                    <a:pt x="626" y="593"/>
                    <a:pt x="625" y="579"/>
                    <a:pt x="625" y="567"/>
                  </a:cubicBezTo>
                  <a:cubicBezTo>
                    <a:pt x="625" y="552"/>
                    <a:pt x="610" y="543"/>
                    <a:pt x="609" y="528"/>
                  </a:cubicBezTo>
                  <a:cubicBezTo>
                    <a:pt x="609" y="524"/>
                    <a:pt x="607" y="522"/>
                    <a:pt x="604" y="520"/>
                  </a:cubicBezTo>
                  <a:cubicBezTo>
                    <a:pt x="626" y="520"/>
                    <a:pt x="624" y="473"/>
                    <a:pt x="624" y="461"/>
                  </a:cubicBezTo>
                  <a:cubicBezTo>
                    <a:pt x="624" y="445"/>
                    <a:pt x="626" y="429"/>
                    <a:pt x="621" y="414"/>
                  </a:cubicBezTo>
                  <a:cubicBezTo>
                    <a:pt x="615" y="398"/>
                    <a:pt x="603" y="384"/>
                    <a:pt x="596" y="368"/>
                  </a:cubicBezTo>
                  <a:cubicBezTo>
                    <a:pt x="579" y="329"/>
                    <a:pt x="561" y="293"/>
                    <a:pt x="535" y="258"/>
                  </a:cubicBezTo>
                  <a:cubicBezTo>
                    <a:pt x="485" y="192"/>
                    <a:pt x="417" y="142"/>
                    <a:pt x="347" y="97"/>
                  </a:cubicBezTo>
                  <a:cubicBezTo>
                    <a:pt x="313" y="76"/>
                    <a:pt x="276" y="57"/>
                    <a:pt x="239" y="44"/>
                  </a:cubicBezTo>
                  <a:cubicBezTo>
                    <a:pt x="196" y="29"/>
                    <a:pt x="156" y="15"/>
                    <a:pt x="111" y="11"/>
                  </a:cubicBezTo>
                  <a:cubicBezTo>
                    <a:pt x="106" y="11"/>
                    <a:pt x="103" y="12"/>
                    <a:pt x="100" y="14"/>
                  </a:cubicBezTo>
                  <a:cubicBezTo>
                    <a:pt x="98" y="12"/>
                    <a:pt x="96" y="10"/>
                    <a:pt x="94" y="8"/>
                  </a:cubicBezTo>
                  <a:cubicBezTo>
                    <a:pt x="88" y="0"/>
                    <a:pt x="74" y="9"/>
                    <a:pt x="81" y="18"/>
                  </a:cubicBezTo>
                  <a:cubicBezTo>
                    <a:pt x="85" y="23"/>
                    <a:pt x="90" y="26"/>
                    <a:pt x="95" y="29"/>
                  </a:cubicBezTo>
                  <a:cubicBezTo>
                    <a:pt x="97" y="34"/>
                    <a:pt x="100" y="37"/>
                    <a:pt x="106" y="37"/>
                  </a:cubicBezTo>
                  <a:cubicBezTo>
                    <a:pt x="107" y="37"/>
                    <a:pt x="107" y="38"/>
                    <a:pt x="108" y="38"/>
                  </a:cubicBezTo>
                  <a:cubicBezTo>
                    <a:pt x="117" y="44"/>
                    <a:pt x="131" y="54"/>
                    <a:pt x="131" y="60"/>
                  </a:cubicBezTo>
                  <a:cubicBezTo>
                    <a:pt x="131" y="79"/>
                    <a:pt x="159" y="84"/>
                    <a:pt x="173" y="91"/>
                  </a:cubicBezTo>
                  <a:cubicBezTo>
                    <a:pt x="178" y="93"/>
                    <a:pt x="201" y="96"/>
                    <a:pt x="199" y="101"/>
                  </a:cubicBezTo>
                  <a:cubicBezTo>
                    <a:pt x="197" y="106"/>
                    <a:pt x="198" y="113"/>
                    <a:pt x="202" y="116"/>
                  </a:cubicBezTo>
                  <a:cubicBezTo>
                    <a:pt x="209" y="122"/>
                    <a:pt x="216" y="123"/>
                    <a:pt x="225" y="124"/>
                  </a:cubicBezTo>
                  <a:cubicBezTo>
                    <a:pt x="232" y="124"/>
                    <a:pt x="238" y="126"/>
                    <a:pt x="244" y="128"/>
                  </a:cubicBezTo>
                  <a:cubicBezTo>
                    <a:pt x="243" y="136"/>
                    <a:pt x="243" y="147"/>
                    <a:pt x="244" y="154"/>
                  </a:cubicBezTo>
                  <a:cubicBezTo>
                    <a:pt x="244" y="164"/>
                    <a:pt x="248" y="168"/>
                    <a:pt x="256" y="174"/>
                  </a:cubicBezTo>
                  <a:cubicBezTo>
                    <a:pt x="254" y="172"/>
                    <a:pt x="264" y="185"/>
                    <a:pt x="257" y="178"/>
                  </a:cubicBezTo>
                  <a:cubicBezTo>
                    <a:pt x="255" y="176"/>
                    <a:pt x="253" y="174"/>
                    <a:pt x="250" y="174"/>
                  </a:cubicBezTo>
                  <a:cubicBezTo>
                    <a:pt x="246" y="173"/>
                    <a:pt x="239" y="173"/>
                    <a:pt x="233" y="172"/>
                  </a:cubicBezTo>
                  <a:cubicBezTo>
                    <a:pt x="235" y="172"/>
                    <a:pt x="237" y="171"/>
                    <a:pt x="239" y="169"/>
                  </a:cubicBezTo>
                  <a:cubicBezTo>
                    <a:pt x="244" y="163"/>
                    <a:pt x="242" y="152"/>
                    <a:pt x="236" y="147"/>
                  </a:cubicBezTo>
                  <a:cubicBezTo>
                    <a:pt x="233" y="145"/>
                    <a:pt x="230" y="146"/>
                    <a:pt x="227" y="147"/>
                  </a:cubicBezTo>
                  <a:cubicBezTo>
                    <a:pt x="214" y="155"/>
                    <a:pt x="196" y="135"/>
                    <a:pt x="183" y="141"/>
                  </a:cubicBezTo>
                  <a:cubicBezTo>
                    <a:pt x="171" y="147"/>
                    <a:pt x="156" y="154"/>
                    <a:pt x="153" y="168"/>
                  </a:cubicBezTo>
                  <a:cubicBezTo>
                    <a:pt x="151" y="175"/>
                    <a:pt x="151" y="182"/>
                    <a:pt x="152" y="189"/>
                  </a:cubicBezTo>
                  <a:cubicBezTo>
                    <a:pt x="153" y="197"/>
                    <a:pt x="153" y="205"/>
                    <a:pt x="147" y="211"/>
                  </a:cubicBezTo>
                  <a:cubicBezTo>
                    <a:pt x="145" y="213"/>
                    <a:pt x="142" y="216"/>
                    <a:pt x="142" y="218"/>
                  </a:cubicBezTo>
                  <a:cubicBezTo>
                    <a:pt x="140" y="230"/>
                    <a:pt x="148" y="253"/>
                    <a:pt x="158" y="260"/>
                  </a:cubicBezTo>
                  <a:cubicBezTo>
                    <a:pt x="163" y="263"/>
                    <a:pt x="169" y="262"/>
                    <a:pt x="171" y="257"/>
                  </a:cubicBezTo>
                  <a:cubicBezTo>
                    <a:pt x="173" y="254"/>
                    <a:pt x="176" y="244"/>
                    <a:pt x="182" y="245"/>
                  </a:cubicBezTo>
                  <a:cubicBezTo>
                    <a:pt x="188" y="246"/>
                    <a:pt x="198" y="257"/>
                    <a:pt x="197" y="264"/>
                  </a:cubicBezTo>
                  <a:cubicBezTo>
                    <a:pt x="197" y="269"/>
                    <a:pt x="202" y="274"/>
                    <a:pt x="207" y="272"/>
                  </a:cubicBezTo>
                  <a:cubicBezTo>
                    <a:pt x="209" y="271"/>
                    <a:pt x="210" y="271"/>
                    <a:pt x="210" y="271"/>
                  </a:cubicBezTo>
                  <a:cubicBezTo>
                    <a:pt x="215" y="272"/>
                    <a:pt x="219" y="269"/>
                    <a:pt x="221" y="265"/>
                  </a:cubicBezTo>
                  <a:cubicBezTo>
                    <a:pt x="222" y="259"/>
                    <a:pt x="226" y="249"/>
                    <a:pt x="223" y="243"/>
                  </a:cubicBezTo>
                  <a:cubicBezTo>
                    <a:pt x="219" y="232"/>
                    <a:pt x="200" y="231"/>
                    <a:pt x="203" y="215"/>
                  </a:cubicBezTo>
                  <a:cubicBezTo>
                    <a:pt x="204" y="210"/>
                    <a:pt x="203" y="207"/>
                    <a:pt x="202" y="202"/>
                  </a:cubicBezTo>
                  <a:cubicBezTo>
                    <a:pt x="202" y="201"/>
                    <a:pt x="196" y="186"/>
                    <a:pt x="197" y="186"/>
                  </a:cubicBezTo>
                  <a:cubicBezTo>
                    <a:pt x="214" y="191"/>
                    <a:pt x="207" y="209"/>
                    <a:pt x="211" y="220"/>
                  </a:cubicBezTo>
                  <a:cubicBezTo>
                    <a:pt x="217" y="234"/>
                    <a:pt x="242" y="233"/>
                    <a:pt x="252" y="224"/>
                  </a:cubicBezTo>
                  <a:cubicBezTo>
                    <a:pt x="253" y="224"/>
                    <a:pt x="264" y="214"/>
                    <a:pt x="265" y="217"/>
                  </a:cubicBezTo>
                  <a:cubicBezTo>
                    <a:pt x="267" y="220"/>
                    <a:pt x="274" y="222"/>
                    <a:pt x="267" y="227"/>
                  </a:cubicBezTo>
                  <a:cubicBezTo>
                    <a:pt x="259" y="232"/>
                    <a:pt x="250" y="238"/>
                    <a:pt x="248" y="247"/>
                  </a:cubicBezTo>
                  <a:cubicBezTo>
                    <a:pt x="246" y="250"/>
                    <a:pt x="248" y="253"/>
                    <a:pt x="251" y="255"/>
                  </a:cubicBezTo>
                  <a:cubicBezTo>
                    <a:pt x="255" y="257"/>
                    <a:pt x="252" y="262"/>
                    <a:pt x="254" y="266"/>
                  </a:cubicBezTo>
                  <a:cubicBezTo>
                    <a:pt x="263" y="280"/>
                    <a:pt x="240" y="281"/>
                    <a:pt x="231" y="280"/>
                  </a:cubicBezTo>
                  <a:cubicBezTo>
                    <a:pt x="225" y="279"/>
                    <a:pt x="220" y="282"/>
                    <a:pt x="215" y="284"/>
                  </a:cubicBezTo>
                  <a:cubicBezTo>
                    <a:pt x="213" y="284"/>
                    <a:pt x="200" y="282"/>
                    <a:pt x="195" y="279"/>
                  </a:cubicBezTo>
                  <a:cubicBezTo>
                    <a:pt x="195" y="277"/>
                    <a:pt x="194" y="275"/>
                    <a:pt x="195" y="272"/>
                  </a:cubicBezTo>
                  <a:cubicBezTo>
                    <a:pt x="195" y="266"/>
                    <a:pt x="187" y="262"/>
                    <a:pt x="183" y="267"/>
                  </a:cubicBezTo>
                  <a:cubicBezTo>
                    <a:pt x="179" y="271"/>
                    <a:pt x="179" y="275"/>
                    <a:pt x="180" y="279"/>
                  </a:cubicBezTo>
                  <a:cubicBezTo>
                    <a:pt x="180" y="286"/>
                    <a:pt x="180" y="293"/>
                    <a:pt x="186" y="295"/>
                  </a:cubicBezTo>
                  <a:cubicBezTo>
                    <a:pt x="189" y="296"/>
                    <a:pt x="192" y="297"/>
                    <a:pt x="195" y="297"/>
                  </a:cubicBezTo>
                  <a:cubicBezTo>
                    <a:pt x="183" y="302"/>
                    <a:pt x="183" y="312"/>
                    <a:pt x="172" y="319"/>
                  </a:cubicBezTo>
                  <a:cubicBezTo>
                    <a:pt x="165" y="325"/>
                    <a:pt x="154" y="320"/>
                    <a:pt x="149" y="330"/>
                  </a:cubicBezTo>
                  <a:cubicBezTo>
                    <a:pt x="145" y="339"/>
                    <a:pt x="130" y="338"/>
                    <a:pt x="123" y="345"/>
                  </a:cubicBezTo>
                  <a:cubicBezTo>
                    <a:pt x="120" y="348"/>
                    <a:pt x="116" y="354"/>
                    <a:pt x="120" y="358"/>
                  </a:cubicBezTo>
                  <a:cubicBezTo>
                    <a:pt x="133" y="367"/>
                    <a:pt x="145" y="372"/>
                    <a:pt x="150" y="387"/>
                  </a:cubicBezTo>
                  <a:cubicBezTo>
                    <a:pt x="156" y="401"/>
                    <a:pt x="108" y="398"/>
                    <a:pt x="104" y="399"/>
                  </a:cubicBezTo>
                  <a:cubicBezTo>
                    <a:pt x="99" y="399"/>
                    <a:pt x="97" y="402"/>
                    <a:pt x="96" y="405"/>
                  </a:cubicBezTo>
                  <a:cubicBezTo>
                    <a:pt x="94" y="404"/>
                    <a:pt x="94" y="404"/>
                    <a:pt x="91" y="404"/>
                  </a:cubicBezTo>
                  <a:cubicBezTo>
                    <a:pt x="89" y="403"/>
                    <a:pt x="88" y="405"/>
                    <a:pt x="87" y="406"/>
                  </a:cubicBezTo>
                  <a:cubicBezTo>
                    <a:pt x="85" y="417"/>
                    <a:pt x="88" y="427"/>
                    <a:pt x="92" y="438"/>
                  </a:cubicBezTo>
                  <a:cubicBezTo>
                    <a:pt x="94" y="446"/>
                    <a:pt x="95" y="452"/>
                    <a:pt x="93" y="460"/>
                  </a:cubicBezTo>
                  <a:cubicBezTo>
                    <a:pt x="92" y="462"/>
                    <a:pt x="93" y="466"/>
                    <a:pt x="94" y="468"/>
                  </a:cubicBezTo>
                  <a:cubicBezTo>
                    <a:pt x="98" y="473"/>
                    <a:pt x="104" y="473"/>
                    <a:pt x="110" y="473"/>
                  </a:cubicBezTo>
                  <a:cubicBezTo>
                    <a:pt x="117" y="473"/>
                    <a:pt x="125" y="485"/>
                    <a:pt x="132" y="487"/>
                  </a:cubicBezTo>
                  <a:cubicBezTo>
                    <a:pt x="130" y="486"/>
                    <a:pt x="127" y="487"/>
                    <a:pt x="124" y="491"/>
                  </a:cubicBezTo>
                  <a:cubicBezTo>
                    <a:pt x="116" y="500"/>
                    <a:pt x="121" y="516"/>
                    <a:pt x="112" y="525"/>
                  </a:cubicBezTo>
                  <a:cubicBezTo>
                    <a:pt x="111" y="523"/>
                    <a:pt x="109" y="522"/>
                    <a:pt x="105" y="521"/>
                  </a:cubicBezTo>
                  <a:cubicBezTo>
                    <a:pt x="101" y="520"/>
                    <a:pt x="98" y="522"/>
                    <a:pt x="96" y="526"/>
                  </a:cubicBezTo>
                  <a:cubicBezTo>
                    <a:pt x="87" y="541"/>
                    <a:pt x="90" y="558"/>
                    <a:pt x="76" y="572"/>
                  </a:cubicBezTo>
                  <a:cubicBezTo>
                    <a:pt x="70" y="579"/>
                    <a:pt x="62" y="586"/>
                    <a:pt x="56" y="593"/>
                  </a:cubicBezTo>
                  <a:cubicBezTo>
                    <a:pt x="49" y="601"/>
                    <a:pt x="41" y="607"/>
                    <a:pt x="34" y="614"/>
                  </a:cubicBezTo>
                  <a:cubicBezTo>
                    <a:pt x="23" y="626"/>
                    <a:pt x="22" y="646"/>
                    <a:pt x="14" y="659"/>
                  </a:cubicBezTo>
                  <a:cubicBezTo>
                    <a:pt x="5" y="673"/>
                    <a:pt x="23" y="695"/>
                    <a:pt x="10" y="707"/>
                  </a:cubicBezTo>
                  <a:cubicBezTo>
                    <a:pt x="9" y="707"/>
                    <a:pt x="9" y="707"/>
                    <a:pt x="8" y="708"/>
                  </a:cubicBezTo>
                  <a:cubicBezTo>
                    <a:pt x="7" y="709"/>
                    <a:pt x="6" y="709"/>
                    <a:pt x="6" y="710"/>
                  </a:cubicBezTo>
                  <a:cubicBezTo>
                    <a:pt x="0" y="714"/>
                    <a:pt x="2" y="720"/>
                    <a:pt x="6" y="723"/>
                  </a:cubicBezTo>
                  <a:cubicBezTo>
                    <a:pt x="3" y="730"/>
                    <a:pt x="2" y="736"/>
                    <a:pt x="2" y="744"/>
                  </a:cubicBezTo>
                  <a:cubicBezTo>
                    <a:pt x="1" y="747"/>
                    <a:pt x="2" y="749"/>
                    <a:pt x="4" y="750"/>
                  </a:cubicBezTo>
                  <a:cubicBezTo>
                    <a:pt x="4" y="764"/>
                    <a:pt x="8" y="777"/>
                    <a:pt x="21" y="787"/>
                  </a:cubicBezTo>
                  <a:cubicBezTo>
                    <a:pt x="28" y="792"/>
                    <a:pt x="34" y="795"/>
                    <a:pt x="36" y="805"/>
                  </a:cubicBezTo>
                  <a:cubicBezTo>
                    <a:pt x="37" y="811"/>
                    <a:pt x="39" y="816"/>
                    <a:pt x="43" y="821"/>
                  </a:cubicBezTo>
                  <a:cubicBezTo>
                    <a:pt x="49" y="830"/>
                    <a:pt x="65" y="845"/>
                    <a:pt x="75" y="849"/>
                  </a:cubicBezTo>
                  <a:cubicBezTo>
                    <a:pt x="82" y="852"/>
                    <a:pt x="89" y="852"/>
                    <a:pt x="95" y="856"/>
                  </a:cubicBezTo>
                  <a:cubicBezTo>
                    <a:pt x="102" y="860"/>
                    <a:pt x="110" y="864"/>
                    <a:pt x="117" y="866"/>
                  </a:cubicBezTo>
                  <a:cubicBezTo>
                    <a:pt x="126" y="869"/>
                    <a:pt x="125" y="872"/>
                    <a:pt x="133" y="870"/>
                  </a:cubicBezTo>
                  <a:cubicBezTo>
                    <a:pt x="142" y="869"/>
                    <a:pt x="151" y="866"/>
                    <a:pt x="161" y="865"/>
                  </a:cubicBezTo>
                  <a:cubicBezTo>
                    <a:pt x="169" y="864"/>
                    <a:pt x="191" y="869"/>
                    <a:pt x="198" y="862"/>
                  </a:cubicBezTo>
                  <a:cubicBezTo>
                    <a:pt x="205" y="855"/>
                    <a:pt x="212" y="851"/>
                    <a:pt x="220" y="847"/>
                  </a:cubicBezTo>
                  <a:cubicBezTo>
                    <a:pt x="221" y="847"/>
                    <a:pt x="223" y="847"/>
                    <a:pt x="224" y="847"/>
                  </a:cubicBezTo>
                  <a:cubicBezTo>
                    <a:pt x="232" y="847"/>
                    <a:pt x="248" y="828"/>
                    <a:pt x="256" y="838"/>
                  </a:cubicBezTo>
                  <a:cubicBezTo>
                    <a:pt x="261" y="844"/>
                    <a:pt x="268" y="843"/>
                    <a:pt x="270" y="850"/>
                  </a:cubicBezTo>
                  <a:cubicBezTo>
                    <a:pt x="276" y="868"/>
                    <a:pt x="287" y="872"/>
                    <a:pt x="306" y="867"/>
                  </a:cubicBezTo>
                  <a:cubicBezTo>
                    <a:pt x="322" y="864"/>
                    <a:pt x="307" y="883"/>
                    <a:pt x="305" y="891"/>
                  </a:cubicBezTo>
                  <a:cubicBezTo>
                    <a:pt x="301" y="903"/>
                    <a:pt x="300" y="916"/>
                    <a:pt x="299" y="928"/>
                  </a:cubicBezTo>
                  <a:cubicBezTo>
                    <a:pt x="297" y="939"/>
                    <a:pt x="304" y="951"/>
                    <a:pt x="309" y="960"/>
                  </a:cubicBezTo>
                  <a:cubicBezTo>
                    <a:pt x="316" y="972"/>
                    <a:pt x="319" y="984"/>
                    <a:pt x="324" y="996"/>
                  </a:cubicBezTo>
                  <a:cubicBezTo>
                    <a:pt x="330" y="1008"/>
                    <a:pt x="321" y="1035"/>
                    <a:pt x="319" y="1048"/>
                  </a:cubicBezTo>
                  <a:cubicBezTo>
                    <a:pt x="318" y="1057"/>
                    <a:pt x="316" y="1066"/>
                    <a:pt x="311" y="1074"/>
                  </a:cubicBezTo>
                  <a:cubicBezTo>
                    <a:pt x="306" y="1081"/>
                    <a:pt x="299" y="1085"/>
                    <a:pt x="295" y="1092"/>
                  </a:cubicBezTo>
                  <a:cubicBezTo>
                    <a:pt x="289" y="1102"/>
                    <a:pt x="289" y="1112"/>
                    <a:pt x="290" y="1124"/>
                  </a:cubicBezTo>
                  <a:cubicBezTo>
                    <a:pt x="292" y="1139"/>
                    <a:pt x="292" y="1157"/>
                    <a:pt x="286" y="1171"/>
                  </a:cubicBezTo>
                  <a:cubicBezTo>
                    <a:pt x="283" y="1179"/>
                    <a:pt x="281" y="1187"/>
                    <a:pt x="282" y="1196"/>
                  </a:cubicBezTo>
                  <a:cubicBezTo>
                    <a:pt x="282" y="1197"/>
                    <a:pt x="284" y="1199"/>
                    <a:pt x="285" y="1201"/>
                  </a:cubicBezTo>
                  <a:cubicBezTo>
                    <a:pt x="283" y="1204"/>
                    <a:pt x="282" y="1208"/>
                    <a:pt x="281" y="1212"/>
                  </a:cubicBezTo>
                  <a:cubicBezTo>
                    <a:pt x="277" y="1227"/>
                    <a:pt x="274" y="1247"/>
                    <a:pt x="275" y="1263"/>
                  </a:cubicBezTo>
                  <a:cubicBezTo>
                    <a:pt x="275" y="1266"/>
                    <a:pt x="279" y="1270"/>
                    <a:pt x="283" y="1269"/>
                  </a:cubicBezTo>
                  <a:cubicBezTo>
                    <a:pt x="308" y="1264"/>
                    <a:pt x="328" y="1254"/>
                    <a:pt x="345" y="1235"/>
                  </a:cubicBezTo>
                  <a:cubicBezTo>
                    <a:pt x="352" y="1228"/>
                    <a:pt x="359" y="1221"/>
                    <a:pt x="370" y="1219"/>
                  </a:cubicBezTo>
                  <a:cubicBezTo>
                    <a:pt x="374" y="1219"/>
                    <a:pt x="379" y="1219"/>
                    <a:pt x="383" y="1218"/>
                  </a:cubicBezTo>
                  <a:cubicBezTo>
                    <a:pt x="398" y="1212"/>
                    <a:pt x="406" y="1198"/>
                    <a:pt x="415" y="1186"/>
                  </a:cubicBezTo>
                  <a:cubicBezTo>
                    <a:pt x="423" y="1175"/>
                    <a:pt x="429" y="1163"/>
                    <a:pt x="435" y="1150"/>
                  </a:cubicBezTo>
                  <a:cubicBezTo>
                    <a:pt x="442" y="1133"/>
                    <a:pt x="454" y="1123"/>
                    <a:pt x="468" y="1110"/>
                  </a:cubicBezTo>
                  <a:cubicBezTo>
                    <a:pt x="480" y="1099"/>
                    <a:pt x="489" y="1085"/>
                    <a:pt x="500" y="1073"/>
                  </a:cubicBezTo>
                  <a:cubicBezTo>
                    <a:pt x="508" y="1065"/>
                    <a:pt x="517" y="1058"/>
                    <a:pt x="520" y="1048"/>
                  </a:cubicBezTo>
                  <a:cubicBezTo>
                    <a:pt x="530" y="1017"/>
                    <a:pt x="541" y="984"/>
                    <a:pt x="545" y="952"/>
                  </a:cubicBezTo>
                  <a:cubicBezTo>
                    <a:pt x="546" y="945"/>
                    <a:pt x="547" y="937"/>
                    <a:pt x="548" y="929"/>
                  </a:cubicBezTo>
                  <a:cubicBezTo>
                    <a:pt x="549" y="920"/>
                    <a:pt x="560" y="912"/>
                    <a:pt x="564" y="904"/>
                  </a:cubicBezTo>
                  <a:cubicBezTo>
                    <a:pt x="573" y="888"/>
                    <a:pt x="580" y="872"/>
                    <a:pt x="587" y="855"/>
                  </a:cubicBezTo>
                  <a:cubicBezTo>
                    <a:pt x="594" y="838"/>
                    <a:pt x="602" y="821"/>
                    <a:pt x="608" y="804"/>
                  </a:cubicBezTo>
                  <a:cubicBezTo>
                    <a:pt x="614" y="786"/>
                    <a:pt x="618" y="768"/>
                    <a:pt x="626" y="751"/>
                  </a:cubicBezTo>
                  <a:cubicBezTo>
                    <a:pt x="631" y="739"/>
                    <a:pt x="630" y="721"/>
                    <a:pt x="631" y="709"/>
                  </a:cubicBezTo>
                  <a:close/>
                  <a:moveTo>
                    <a:pt x="177" y="461"/>
                  </a:moveTo>
                  <a:cubicBezTo>
                    <a:pt x="174" y="447"/>
                    <a:pt x="174" y="436"/>
                    <a:pt x="186" y="426"/>
                  </a:cubicBezTo>
                  <a:cubicBezTo>
                    <a:pt x="194" y="419"/>
                    <a:pt x="207" y="417"/>
                    <a:pt x="211" y="407"/>
                  </a:cubicBezTo>
                  <a:cubicBezTo>
                    <a:pt x="211" y="406"/>
                    <a:pt x="211" y="405"/>
                    <a:pt x="211" y="404"/>
                  </a:cubicBezTo>
                  <a:cubicBezTo>
                    <a:pt x="217" y="399"/>
                    <a:pt x="227" y="396"/>
                    <a:pt x="235" y="397"/>
                  </a:cubicBezTo>
                  <a:cubicBezTo>
                    <a:pt x="240" y="398"/>
                    <a:pt x="243" y="396"/>
                    <a:pt x="246" y="394"/>
                  </a:cubicBezTo>
                  <a:cubicBezTo>
                    <a:pt x="252" y="402"/>
                    <a:pt x="257" y="411"/>
                    <a:pt x="269" y="414"/>
                  </a:cubicBezTo>
                  <a:cubicBezTo>
                    <a:pt x="281" y="417"/>
                    <a:pt x="292" y="417"/>
                    <a:pt x="300" y="429"/>
                  </a:cubicBezTo>
                  <a:cubicBezTo>
                    <a:pt x="304" y="434"/>
                    <a:pt x="307" y="439"/>
                    <a:pt x="311" y="444"/>
                  </a:cubicBezTo>
                  <a:cubicBezTo>
                    <a:pt x="316" y="449"/>
                    <a:pt x="315" y="449"/>
                    <a:pt x="315" y="447"/>
                  </a:cubicBezTo>
                  <a:cubicBezTo>
                    <a:pt x="315" y="447"/>
                    <a:pt x="315" y="447"/>
                    <a:pt x="315" y="447"/>
                  </a:cubicBezTo>
                  <a:cubicBezTo>
                    <a:pt x="314" y="450"/>
                    <a:pt x="316" y="454"/>
                    <a:pt x="320" y="454"/>
                  </a:cubicBezTo>
                  <a:cubicBezTo>
                    <a:pt x="323" y="453"/>
                    <a:pt x="325" y="453"/>
                    <a:pt x="326" y="451"/>
                  </a:cubicBezTo>
                  <a:cubicBezTo>
                    <a:pt x="327" y="450"/>
                    <a:pt x="328" y="447"/>
                    <a:pt x="327" y="446"/>
                  </a:cubicBezTo>
                  <a:cubicBezTo>
                    <a:pt x="323" y="439"/>
                    <a:pt x="320" y="431"/>
                    <a:pt x="315" y="424"/>
                  </a:cubicBezTo>
                  <a:cubicBezTo>
                    <a:pt x="315" y="424"/>
                    <a:pt x="315" y="424"/>
                    <a:pt x="315" y="424"/>
                  </a:cubicBezTo>
                  <a:cubicBezTo>
                    <a:pt x="311" y="417"/>
                    <a:pt x="306" y="411"/>
                    <a:pt x="300" y="406"/>
                  </a:cubicBezTo>
                  <a:cubicBezTo>
                    <a:pt x="296" y="402"/>
                    <a:pt x="289" y="403"/>
                    <a:pt x="284" y="402"/>
                  </a:cubicBezTo>
                  <a:cubicBezTo>
                    <a:pt x="282" y="400"/>
                    <a:pt x="279" y="397"/>
                    <a:pt x="277" y="395"/>
                  </a:cubicBezTo>
                  <a:cubicBezTo>
                    <a:pt x="269" y="388"/>
                    <a:pt x="262" y="384"/>
                    <a:pt x="258" y="374"/>
                  </a:cubicBezTo>
                  <a:cubicBezTo>
                    <a:pt x="257" y="373"/>
                    <a:pt x="257" y="373"/>
                    <a:pt x="257" y="373"/>
                  </a:cubicBezTo>
                  <a:cubicBezTo>
                    <a:pt x="267" y="371"/>
                    <a:pt x="281" y="377"/>
                    <a:pt x="287" y="383"/>
                  </a:cubicBezTo>
                  <a:cubicBezTo>
                    <a:pt x="298" y="394"/>
                    <a:pt x="312" y="399"/>
                    <a:pt x="318" y="414"/>
                  </a:cubicBezTo>
                  <a:cubicBezTo>
                    <a:pt x="320" y="419"/>
                    <a:pt x="323" y="430"/>
                    <a:pt x="330" y="432"/>
                  </a:cubicBezTo>
                  <a:cubicBezTo>
                    <a:pt x="333" y="433"/>
                    <a:pt x="343" y="435"/>
                    <a:pt x="344" y="437"/>
                  </a:cubicBezTo>
                  <a:cubicBezTo>
                    <a:pt x="349" y="441"/>
                    <a:pt x="351" y="448"/>
                    <a:pt x="356" y="453"/>
                  </a:cubicBezTo>
                  <a:cubicBezTo>
                    <a:pt x="364" y="459"/>
                    <a:pt x="381" y="462"/>
                    <a:pt x="384" y="449"/>
                  </a:cubicBezTo>
                  <a:cubicBezTo>
                    <a:pt x="385" y="442"/>
                    <a:pt x="380" y="438"/>
                    <a:pt x="376" y="433"/>
                  </a:cubicBezTo>
                  <a:cubicBezTo>
                    <a:pt x="375" y="432"/>
                    <a:pt x="365" y="423"/>
                    <a:pt x="368" y="421"/>
                  </a:cubicBezTo>
                  <a:cubicBezTo>
                    <a:pt x="373" y="420"/>
                    <a:pt x="379" y="417"/>
                    <a:pt x="385" y="416"/>
                  </a:cubicBezTo>
                  <a:cubicBezTo>
                    <a:pt x="385" y="418"/>
                    <a:pt x="385" y="419"/>
                    <a:pt x="385" y="420"/>
                  </a:cubicBezTo>
                  <a:cubicBezTo>
                    <a:pt x="388" y="429"/>
                    <a:pt x="383" y="444"/>
                    <a:pt x="396" y="448"/>
                  </a:cubicBezTo>
                  <a:cubicBezTo>
                    <a:pt x="412" y="453"/>
                    <a:pt x="428" y="452"/>
                    <a:pt x="445" y="451"/>
                  </a:cubicBezTo>
                  <a:cubicBezTo>
                    <a:pt x="473" y="449"/>
                    <a:pt x="462" y="472"/>
                    <a:pt x="468" y="488"/>
                  </a:cubicBezTo>
                  <a:cubicBezTo>
                    <a:pt x="476" y="515"/>
                    <a:pt x="433" y="500"/>
                    <a:pt x="418" y="505"/>
                  </a:cubicBezTo>
                  <a:cubicBezTo>
                    <a:pt x="406" y="508"/>
                    <a:pt x="384" y="502"/>
                    <a:pt x="375" y="515"/>
                  </a:cubicBezTo>
                  <a:cubicBezTo>
                    <a:pt x="371" y="520"/>
                    <a:pt x="372" y="527"/>
                    <a:pt x="364" y="526"/>
                  </a:cubicBezTo>
                  <a:cubicBezTo>
                    <a:pt x="353" y="523"/>
                    <a:pt x="340" y="515"/>
                    <a:pt x="330" y="509"/>
                  </a:cubicBezTo>
                  <a:cubicBezTo>
                    <a:pt x="320" y="503"/>
                    <a:pt x="311" y="495"/>
                    <a:pt x="299" y="494"/>
                  </a:cubicBezTo>
                  <a:cubicBezTo>
                    <a:pt x="293" y="493"/>
                    <a:pt x="293" y="491"/>
                    <a:pt x="288" y="487"/>
                  </a:cubicBezTo>
                  <a:cubicBezTo>
                    <a:pt x="282" y="482"/>
                    <a:pt x="281" y="491"/>
                    <a:pt x="285" y="480"/>
                  </a:cubicBezTo>
                  <a:cubicBezTo>
                    <a:pt x="296" y="447"/>
                    <a:pt x="237" y="468"/>
                    <a:pt x="226" y="471"/>
                  </a:cubicBezTo>
                  <a:cubicBezTo>
                    <a:pt x="216" y="474"/>
                    <a:pt x="207" y="474"/>
                    <a:pt x="197" y="476"/>
                  </a:cubicBezTo>
                  <a:cubicBezTo>
                    <a:pt x="188" y="477"/>
                    <a:pt x="181" y="482"/>
                    <a:pt x="173" y="485"/>
                  </a:cubicBezTo>
                  <a:cubicBezTo>
                    <a:pt x="163" y="488"/>
                    <a:pt x="152" y="487"/>
                    <a:pt x="144" y="492"/>
                  </a:cubicBezTo>
                  <a:cubicBezTo>
                    <a:pt x="141" y="490"/>
                    <a:pt x="137" y="488"/>
                    <a:pt x="134" y="487"/>
                  </a:cubicBezTo>
                  <a:cubicBezTo>
                    <a:pt x="135" y="487"/>
                    <a:pt x="136" y="487"/>
                    <a:pt x="137" y="487"/>
                  </a:cubicBezTo>
                  <a:cubicBezTo>
                    <a:pt x="147" y="483"/>
                    <a:pt x="157" y="481"/>
                    <a:pt x="166" y="478"/>
                  </a:cubicBezTo>
                  <a:cubicBezTo>
                    <a:pt x="172" y="475"/>
                    <a:pt x="178" y="468"/>
                    <a:pt x="177" y="461"/>
                  </a:cubicBezTo>
                  <a:close/>
                  <a:moveTo>
                    <a:pt x="385" y="350"/>
                  </a:moveTo>
                  <a:cubicBezTo>
                    <a:pt x="389" y="356"/>
                    <a:pt x="393" y="361"/>
                    <a:pt x="401" y="358"/>
                  </a:cubicBezTo>
                  <a:cubicBezTo>
                    <a:pt x="406" y="357"/>
                    <a:pt x="408" y="353"/>
                    <a:pt x="408" y="350"/>
                  </a:cubicBezTo>
                  <a:cubicBezTo>
                    <a:pt x="410" y="354"/>
                    <a:pt x="412" y="357"/>
                    <a:pt x="418" y="360"/>
                  </a:cubicBezTo>
                  <a:cubicBezTo>
                    <a:pt x="428" y="365"/>
                    <a:pt x="436" y="365"/>
                    <a:pt x="443" y="376"/>
                  </a:cubicBezTo>
                  <a:cubicBezTo>
                    <a:pt x="448" y="384"/>
                    <a:pt x="452" y="391"/>
                    <a:pt x="439" y="393"/>
                  </a:cubicBezTo>
                  <a:cubicBezTo>
                    <a:pt x="425" y="396"/>
                    <a:pt x="410" y="397"/>
                    <a:pt x="397" y="400"/>
                  </a:cubicBezTo>
                  <a:cubicBezTo>
                    <a:pt x="396" y="400"/>
                    <a:pt x="396" y="400"/>
                    <a:pt x="396" y="400"/>
                  </a:cubicBezTo>
                  <a:cubicBezTo>
                    <a:pt x="388" y="390"/>
                    <a:pt x="386" y="383"/>
                    <a:pt x="387" y="369"/>
                  </a:cubicBezTo>
                  <a:cubicBezTo>
                    <a:pt x="388" y="363"/>
                    <a:pt x="385" y="356"/>
                    <a:pt x="385" y="350"/>
                  </a:cubicBezTo>
                  <a:close/>
                  <a:moveTo>
                    <a:pt x="581" y="553"/>
                  </a:moveTo>
                  <a:cubicBezTo>
                    <a:pt x="572" y="541"/>
                    <a:pt x="566" y="525"/>
                    <a:pt x="561" y="510"/>
                  </a:cubicBezTo>
                  <a:cubicBezTo>
                    <a:pt x="564" y="511"/>
                    <a:pt x="567" y="512"/>
                    <a:pt x="571" y="513"/>
                  </a:cubicBezTo>
                  <a:cubicBezTo>
                    <a:pt x="576" y="514"/>
                    <a:pt x="582" y="513"/>
                    <a:pt x="587" y="515"/>
                  </a:cubicBezTo>
                  <a:cubicBezTo>
                    <a:pt x="592" y="516"/>
                    <a:pt x="595" y="518"/>
                    <a:pt x="598" y="520"/>
                  </a:cubicBezTo>
                  <a:cubicBezTo>
                    <a:pt x="595" y="520"/>
                    <a:pt x="591" y="522"/>
                    <a:pt x="589" y="525"/>
                  </a:cubicBezTo>
                  <a:cubicBezTo>
                    <a:pt x="586" y="531"/>
                    <a:pt x="584" y="537"/>
                    <a:pt x="582" y="544"/>
                  </a:cubicBezTo>
                  <a:cubicBezTo>
                    <a:pt x="581" y="547"/>
                    <a:pt x="581" y="550"/>
                    <a:pt x="581" y="553"/>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a:p>
          </p:txBody>
        </p:sp>
      </p:grpSp>
      <p:cxnSp>
        <p:nvCxnSpPr>
          <p:cNvPr id="87" name="Gerade Verbindung mit Pfeil 86">
            <a:extLst>
              <a:ext uri="{FF2B5EF4-FFF2-40B4-BE49-F238E27FC236}">
                <a16:creationId xmlns:a16="http://schemas.microsoft.com/office/drawing/2014/main" id="{B3A8E67F-3532-2D8E-9BD3-E0643D1242DF}"/>
              </a:ext>
            </a:extLst>
          </p:cNvPr>
          <p:cNvCxnSpPr>
            <a:cxnSpLocks/>
          </p:cNvCxnSpPr>
          <p:nvPr/>
        </p:nvCxnSpPr>
        <p:spPr>
          <a:xfrm flipH="1">
            <a:off x="7005892" y="4440337"/>
            <a:ext cx="188263" cy="609239"/>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Gerade Verbindung mit Pfeil 87">
            <a:extLst>
              <a:ext uri="{FF2B5EF4-FFF2-40B4-BE49-F238E27FC236}">
                <a16:creationId xmlns:a16="http://schemas.microsoft.com/office/drawing/2014/main" id="{AC6499E9-150A-EBDB-96F4-0B9B7DA13731}"/>
              </a:ext>
            </a:extLst>
          </p:cNvPr>
          <p:cNvCxnSpPr>
            <a:cxnSpLocks/>
          </p:cNvCxnSpPr>
          <p:nvPr/>
        </p:nvCxnSpPr>
        <p:spPr>
          <a:xfrm flipH="1">
            <a:off x="7209388" y="5014432"/>
            <a:ext cx="383751" cy="80151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Gerader Verbinder 88">
            <a:extLst>
              <a:ext uri="{FF2B5EF4-FFF2-40B4-BE49-F238E27FC236}">
                <a16:creationId xmlns:a16="http://schemas.microsoft.com/office/drawing/2014/main" id="{C0E70B52-60F5-55EC-69AB-027D6D4AEF3B}"/>
              </a:ext>
            </a:extLst>
          </p:cNvPr>
          <p:cNvCxnSpPr>
            <a:cxnSpLocks/>
          </p:cNvCxnSpPr>
          <p:nvPr/>
        </p:nvCxnSpPr>
        <p:spPr>
          <a:xfrm flipH="1">
            <a:off x="6363047" y="4437164"/>
            <a:ext cx="831108" cy="80469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0" name="Gerader Verbinder 89">
            <a:extLst>
              <a:ext uri="{FF2B5EF4-FFF2-40B4-BE49-F238E27FC236}">
                <a16:creationId xmlns:a16="http://schemas.microsoft.com/office/drawing/2014/main" id="{1F0F231C-2804-D262-0F1C-2F4874BD5BBC}"/>
              </a:ext>
            </a:extLst>
          </p:cNvPr>
          <p:cNvCxnSpPr>
            <a:cxnSpLocks/>
          </p:cNvCxnSpPr>
          <p:nvPr/>
        </p:nvCxnSpPr>
        <p:spPr>
          <a:xfrm flipH="1">
            <a:off x="6588498" y="5022993"/>
            <a:ext cx="999154" cy="577292"/>
          </a:xfrm>
          <a:prstGeom prst="line">
            <a:avLst/>
          </a:prstGeom>
          <a:ln w="38100">
            <a:solidFill>
              <a:srgbClr val="FFC000"/>
            </a:solidFill>
          </a:ln>
        </p:spPr>
        <p:style>
          <a:lnRef idx="3">
            <a:schemeClr val="accent4"/>
          </a:lnRef>
          <a:fillRef idx="0">
            <a:schemeClr val="accent4"/>
          </a:fillRef>
          <a:effectRef idx="2">
            <a:schemeClr val="accent4"/>
          </a:effectRef>
          <a:fontRef idx="minor">
            <a:schemeClr val="tx1"/>
          </a:fontRef>
        </p:style>
      </p:cxnSp>
      <p:pic>
        <p:nvPicPr>
          <p:cNvPr id="91" name="Grafik 90">
            <a:extLst>
              <a:ext uri="{FF2B5EF4-FFF2-40B4-BE49-F238E27FC236}">
                <a16:creationId xmlns:a16="http://schemas.microsoft.com/office/drawing/2014/main" id="{D54AC8ED-ECB6-E0DF-51F0-CF90BD0FB1BA}"/>
              </a:ext>
            </a:extLst>
          </p:cNvPr>
          <p:cNvPicPr>
            <a:picLocks noChangeAspect="1"/>
          </p:cNvPicPr>
          <p:nvPr/>
        </p:nvPicPr>
        <p:blipFill>
          <a:blip r:embed="rId3"/>
          <a:stretch>
            <a:fillRect/>
          </a:stretch>
        </p:blipFill>
        <p:spPr>
          <a:xfrm rot="2431176">
            <a:off x="6840476" y="3850110"/>
            <a:ext cx="974792" cy="974792"/>
          </a:xfrm>
          <a:prstGeom prst="rect">
            <a:avLst/>
          </a:prstGeom>
        </p:spPr>
      </p:pic>
      <p:pic>
        <p:nvPicPr>
          <p:cNvPr id="92" name="Grafik 91">
            <a:extLst>
              <a:ext uri="{FF2B5EF4-FFF2-40B4-BE49-F238E27FC236}">
                <a16:creationId xmlns:a16="http://schemas.microsoft.com/office/drawing/2014/main" id="{15628E14-FBA4-FC73-1E50-D68CD06DA6ED}"/>
              </a:ext>
            </a:extLst>
          </p:cNvPr>
          <p:cNvPicPr>
            <a:picLocks noChangeAspect="1"/>
          </p:cNvPicPr>
          <p:nvPr/>
        </p:nvPicPr>
        <p:blipFill>
          <a:blip r:embed="rId3"/>
          <a:stretch>
            <a:fillRect/>
          </a:stretch>
        </p:blipFill>
        <p:spPr>
          <a:xfrm rot="3010382">
            <a:off x="7433028" y="4583489"/>
            <a:ext cx="974792" cy="974792"/>
          </a:xfrm>
          <a:prstGeom prst="rect">
            <a:avLst/>
          </a:prstGeom>
        </p:spPr>
      </p:pic>
      <p:pic>
        <p:nvPicPr>
          <p:cNvPr id="93" name="Grafik 92">
            <a:extLst>
              <a:ext uri="{FF2B5EF4-FFF2-40B4-BE49-F238E27FC236}">
                <a16:creationId xmlns:a16="http://schemas.microsoft.com/office/drawing/2014/main" id="{66DFD42E-F3BE-21A8-E4D5-BCE9CFA12B68}"/>
              </a:ext>
            </a:extLst>
          </p:cNvPr>
          <p:cNvPicPr>
            <a:picLocks noChangeAspect="1"/>
          </p:cNvPicPr>
          <p:nvPr/>
        </p:nvPicPr>
        <p:blipFill>
          <a:blip r:embed="rId3"/>
          <a:stretch>
            <a:fillRect/>
          </a:stretch>
        </p:blipFill>
        <p:spPr>
          <a:xfrm rot="2855878">
            <a:off x="7629025" y="4050174"/>
            <a:ext cx="974792" cy="974792"/>
          </a:xfrm>
          <a:prstGeom prst="rect">
            <a:avLst/>
          </a:prstGeom>
        </p:spPr>
      </p:pic>
    </p:spTree>
    <p:extLst>
      <p:ext uri="{BB962C8B-B14F-4D97-AF65-F5344CB8AC3E}">
        <p14:creationId xmlns:p14="http://schemas.microsoft.com/office/powerpoint/2010/main" val="82916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4" grpId="0" animBg="1"/>
      <p:bldP spid="75" grpId="0" animBg="1"/>
      <p:bldP spid="76" grpId="0" animBg="1"/>
      <p:bldP spid="77" grpId="0" animBg="1"/>
      <p:bldP spid="7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1EB"/>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EBFDDA-CB61-3E6F-FEF3-9A51C1E3A51D}"/>
              </a:ext>
            </a:extLst>
          </p:cNvPr>
          <p:cNvSpPr>
            <a:spLocks noGrp="1"/>
          </p:cNvSpPr>
          <p:nvPr>
            <p:ph type="title"/>
          </p:nvPr>
        </p:nvSpPr>
        <p:spPr>
          <a:xfrm>
            <a:off x="793679" y="573858"/>
            <a:ext cx="10515600" cy="1325563"/>
          </a:xfrm>
        </p:spPr>
        <p:txBody>
          <a:bodyPr/>
          <a:lstStyle/>
          <a:p>
            <a:r>
              <a:rPr lang="de-DE" dirty="0"/>
              <a:t>Was bewirkt der Temperaturanstieg?</a:t>
            </a:r>
          </a:p>
        </p:txBody>
      </p:sp>
      <p:pic>
        <p:nvPicPr>
          <p:cNvPr id="5" name="Grafik 4" descr="Ein Bild, das Text, Grafikdesign, Poster, Design enthält.&#10;&#10;Automatisch generierte Beschreibung">
            <a:extLst>
              <a:ext uri="{FF2B5EF4-FFF2-40B4-BE49-F238E27FC236}">
                <a16:creationId xmlns:a16="http://schemas.microsoft.com/office/drawing/2014/main" id="{0B58A516-8CF2-53FF-6405-557369B6D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679" y="1535425"/>
            <a:ext cx="10697110" cy="4748717"/>
          </a:xfrm>
          <a:prstGeom prst="rect">
            <a:avLst/>
          </a:prstGeom>
        </p:spPr>
      </p:pic>
    </p:spTree>
    <p:extLst>
      <p:ext uri="{BB962C8B-B14F-4D97-AF65-F5344CB8AC3E}">
        <p14:creationId xmlns:p14="http://schemas.microsoft.com/office/powerpoint/2010/main" val="1611802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1EB"/>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A0BFD0-3C53-4B33-A6C6-960BC4DF070D}"/>
              </a:ext>
            </a:extLst>
          </p:cNvPr>
          <p:cNvSpPr>
            <a:spLocks noGrp="1"/>
          </p:cNvSpPr>
          <p:nvPr>
            <p:ph type="title"/>
          </p:nvPr>
        </p:nvSpPr>
        <p:spPr>
          <a:xfrm>
            <a:off x="402741" y="821496"/>
            <a:ext cx="10515600" cy="1325563"/>
          </a:xfrm>
        </p:spPr>
        <p:txBody>
          <a:bodyPr/>
          <a:lstStyle/>
          <a:p>
            <a:r>
              <a:rPr lang="de-DE" dirty="0"/>
              <a:t>Wer ist für die Erwärmung vor allem verantwortlich?</a:t>
            </a:r>
          </a:p>
        </p:txBody>
      </p:sp>
      <p:pic>
        <p:nvPicPr>
          <p:cNvPr id="4" name="Grafik 3" descr="Ein Bild, das Text, Screenshot, Diagramm, Design enthält.&#10;&#10;Automatisch generierte Beschreibung">
            <a:extLst>
              <a:ext uri="{FF2B5EF4-FFF2-40B4-BE49-F238E27FC236}">
                <a16:creationId xmlns:a16="http://schemas.microsoft.com/office/drawing/2014/main" id="{2C5E950B-A0D3-C2DA-1BD7-FA33A49F737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02741" y="2292062"/>
            <a:ext cx="6120925" cy="4310049"/>
          </a:xfrm>
          <a:prstGeom prst="rect">
            <a:avLst/>
          </a:prstGeom>
        </p:spPr>
      </p:pic>
      <p:pic>
        <p:nvPicPr>
          <p:cNvPr id="10" name="Grafik 9">
            <a:extLst>
              <a:ext uri="{FF2B5EF4-FFF2-40B4-BE49-F238E27FC236}">
                <a16:creationId xmlns:a16="http://schemas.microsoft.com/office/drawing/2014/main" id="{C0B8BE00-1DC0-D7CC-A3F1-165C18DCF422}"/>
              </a:ext>
            </a:extLst>
          </p:cNvPr>
          <p:cNvPicPr>
            <a:picLocks noChangeAspect="1"/>
          </p:cNvPicPr>
          <p:nvPr/>
        </p:nvPicPr>
        <p:blipFill>
          <a:blip r:embed="rId4"/>
          <a:stretch>
            <a:fillRect/>
          </a:stretch>
        </p:blipFill>
        <p:spPr>
          <a:xfrm>
            <a:off x="6739809" y="2292062"/>
            <a:ext cx="5188951" cy="2666915"/>
          </a:xfrm>
          <a:prstGeom prst="rect">
            <a:avLst/>
          </a:prstGeom>
        </p:spPr>
      </p:pic>
      <p:sp>
        <p:nvSpPr>
          <p:cNvPr id="11" name="Rechteck 10">
            <a:extLst>
              <a:ext uri="{FF2B5EF4-FFF2-40B4-BE49-F238E27FC236}">
                <a16:creationId xmlns:a16="http://schemas.microsoft.com/office/drawing/2014/main" id="{833E346D-89D4-4069-F082-B7C6D47A8646}"/>
              </a:ext>
            </a:extLst>
          </p:cNvPr>
          <p:cNvSpPr/>
          <p:nvPr/>
        </p:nvSpPr>
        <p:spPr>
          <a:xfrm>
            <a:off x="6739809" y="5248983"/>
            <a:ext cx="5188951" cy="665019"/>
          </a:xfrm>
          <a:prstGeom prst="rect">
            <a:avLst/>
          </a:prstGeom>
          <a:solidFill>
            <a:srgbClr val="0158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Zu welchem Prozent gehören Sie?</a:t>
            </a:r>
          </a:p>
        </p:txBody>
      </p:sp>
    </p:spTree>
    <p:extLst>
      <p:ext uri="{BB962C8B-B14F-4D97-AF65-F5344CB8AC3E}">
        <p14:creationId xmlns:p14="http://schemas.microsoft.com/office/powerpoint/2010/main" val="2557662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1EB"/>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F621EF-B692-159E-D0E6-47E9D31505D2}"/>
              </a:ext>
            </a:extLst>
          </p:cNvPr>
          <p:cNvSpPr>
            <a:spLocks noGrp="1"/>
          </p:cNvSpPr>
          <p:nvPr>
            <p:ph type="title"/>
          </p:nvPr>
        </p:nvSpPr>
        <p:spPr>
          <a:xfrm>
            <a:off x="405064" y="804026"/>
            <a:ext cx="10515600" cy="1325563"/>
          </a:xfrm>
        </p:spPr>
        <p:txBody>
          <a:bodyPr/>
          <a:lstStyle/>
          <a:p>
            <a:r>
              <a:rPr lang="de-DE" dirty="0"/>
              <a:t>Durchschnittlicher CO2-Fußabdruck pro Kopf in Deutschland </a:t>
            </a:r>
          </a:p>
        </p:txBody>
      </p:sp>
      <p:pic>
        <p:nvPicPr>
          <p:cNvPr id="5" name="Grafik 4" descr="Ein Bild, das Text, Screenshot, Design enthält.&#10;&#10;Automatisch generierte Beschreibung">
            <a:extLst>
              <a:ext uri="{FF2B5EF4-FFF2-40B4-BE49-F238E27FC236}">
                <a16:creationId xmlns:a16="http://schemas.microsoft.com/office/drawing/2014/main" id="{1EC76875-1084-8EFC-4C33-C433DCDD8EF6}"/>
              </a:ext>
            </a:extLst>
          </p:cNvPr>
          <p:cNvPicPr>
            <a:picLocks noChangeAspect="1"/>
          </p:cNvPicPr>
          <p:nvPr/>
        </p:nvPicPr>
        <p:blipFill>
          <a:blip r:embed="rId3">
            <a:extLst>
              <a:ext uri="{28A0092B-C50C-407E-A947-70E740481C1C}">
                <a14:useLocalDpi xmlns:a14="http://schemas.microsoft.com/office/drawing/2010/main" val="0"/>
              </a:ext>
            </a:extLst>
          </a:blip>
          <a:srcRect t="25"/>
          <a:stretch/>
        </p:blipFill>
        <p:spPr>
          <a:xfrm>
            <a:off x="2787885" y="2129589"/>
            <a:ext cx="6179284" cy="4571510"/>
          </a:xfrm>
          <a:prstGeom prst="rect">
            <a:avLst/>
          </a:prstGeom>
        </p:spPr>
      </p:pic>
    </p:spTree>
    <p:extLst>
      <p:ext uri="{BB962C8B-B14F-4D97-AF65-F5344CB8AC3E}">
        <p14:creationId xmlns:p14="http://schemas.microsoft.com/office/powerpoint/2010/main" val="222513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1EB"/>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27C17C-DA89-7D45-CBAF-EE1FAFD508EE}"/>
              </a:ext>
            </a:extLst>
          </p:cNvPr>
          <p:cNvSpPr>
            <a:spLocks noGrp="1"/>
          </p:cNvSpPr>
          <p:nvPr>
            <p:ph type="title"/>
          </p:nvPr>
        </p:nvSpPr>
        <p:spPr>
          <a:xfrm>
            <a:off x="429127" y="641755"/>
            <a:ext cx="10515600" cy="1325563"/>
          </a:xfrm>
        </p:spPr>
        <p:txBody>
          <a:bodyPr/>
          <a:lstStyle/>
          <a:p>
            <a:r>
              <a:rPr lang="de-DE" dirty="0"/>
              <a:t>Nachhaltiges Handeln - Was können wir tun? </a:t>
            </a:r>
          </a:p>
        </p:txBody>
      </p:sp>
      <p:sp>
        <p:nvSpPr>
          <p:cNvPr id="9" name="Rechteck 8">
            <a:extLst>
              <a:ext uri="{FF2B5EF4-FFF2-40B4-BE49-F238E27FC236}">
                <a16:creationId xmlns:a16="http://schemas.microsoft.com/office/drawing/2014/main" id="{7FFE2B61-0D90-4CE6-7AA1-C41876E52359}"/>
              </a:ext>
            </a:extLst>
          </p:cNvPr>
          <p:cNvSpPr/>
          <p:nvPr/>
        </p:nvSpPr>
        <p:spPr bwMode="auto">
          <a:xfrm>
            <a:off x="1706095" y="2993448"/>
            <a:ext cx="1708219" cy="2773345"/>
          </a:xfrm>
          <a:prstGeom prst="rect">
            <a:avLst/>
          </a:prstGeom>
          <a:solidFill>
            <a:schemeClr val="tx2">
              <a:lumMod val="75000"/>
              <a:lumOff val="25000"/>
            </a:schemeClr>
          </a:soli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Arial"/>
                <a:ea typeface="ＭＳ Ｐゴシック" pitchFamily="28" charset="-128"/>
                <a:cs typeface="+mn-cs"/>
              </a:rPr>
              <a:t>Ökonomie</a:t>
            </a:r>
            <a:endParaRPr kumimoji="0" lang="de-DE" sz="2400" b="0" i="0" u="none" strike="noStrike" kern="0" cap="none" spc="0" normalizeH="0" baseline="0" noProof="0" dirty="0">
              <a:ln>
                <a:noFill/>
              </a:ln>
              <a:solidFill>
                <a:srgbClr val="000000"/>
              </a:solidFill>
              <a:effectLst/>
              <a:uLnTx/>
              <a:uFillTx/>
              <a:latin typeface="Arial" charset="0"/>
              <a:ea typeface="ＭＳ Ｐゴシック" pitchFamily="28" charset="-128"/>
              <a:cs typeface="+mn-cs"/>
            </a:endParaRPr>
          </a:p>
        </p:txBody>
      </p:sp>
      <p:sp>
        <p:nvSpPr>
          <p:cNvPr id="10" name="Rechteck 9">
            <a:extLst>
              <a:ext uri="{FF2B5EF4-FFF2-40B4-BE49-F238E27FC236}">
                <a16:creationId xmlns:a16="http://schemas.microsoft.com/office/drawing/2014/main" id="{721CC472-BB09-3E8A-081C-7645791CC316}"/>
              </a:ext>
            </a:extLst>
          </p:cNvPr>
          <p:cNvSpPr/>
          <p:nvPr/>
        </p:nvSpPr>
        <p:spPr bwMode="auto">
          <a:xfrm>
            <a:off x="5003352" y="2993448"/>
            <a:ext cx="1708219" cy="2773345"/>
          </a:xfrm>
          <a:prstGeom prst="rect">
            <a:avLst/>
          </a:prstGeom>
          <a:solidFill>
            <a:srgbClr val="FFFF00">
              <a:lumMod val="50000"/>
            </a:srgbClr>
          </a:soli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Arial"/>
                <a:ea typeface="ＭＳ Ｐゴシック" pitchFamily="28" charset="-128"/>
                <a:cs typeface="+mn-cs"/>
              </a:rPr>
              <a:t>Ökologie</a:t>
            </a:r>
          </a:p>
        </p:txBody>
      </p:sp>
      <p:sp>
        <p:nvSpPr>
          <p:cNvPr id="11" name="Rechteck 10">
            <a:extLst>
              <a:ext uri="{FF2B5EF4-FFF2-40B4-BE49-F238E27FC236}">
                <a16:creationId xmlns:a16="http://schemas.microsoft.com/office/drawing/2014/main" id="{1050AE58-68EB-248E-F575-0C476B1926F3}"/>
              </a:ext>
            </a:extLst>
          </p:cNvPr>
          <p:cNvSpPr/>
          <p:nvPr/>
        </p:nvSpPr>
        <p:spPr bwMode="auto">
          <a:xfrm>
            <a:off x="8300609" y="2993448"/>
            <a:ext cx="1708219" cy="2773345"/>
          </a:xfrm>
          <a:prstGeom prst="rect">
            <a:avLst/>
          </a:prstGeom>
          <a:solidFill>
            <a:schemeClr val="tx2">
              <a:lumMod val="90000"/>
              <a:lumOff val="10000"/>
            </a:schemeClr>
          </a:soli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Arial"/>
                <a:ea typeface="ＭＳ Ｐゴシック" pitchFamily="28" charset="-128"/>
                <a:cs typeface="+mn-cs"/>
              </a:rPr>
              <a:t>Soziales</a:t>
            </a:r>
          </a:p>
        </p:txBody>
      </p:sp>
      <p:sp>
        <p:nvSpPr>
          <p:cNvPr id="12" name="Gleichschenkliges Dreieck 11">
            <a:extLst>
              <a:ext uri="{FF2B5EF4-FFF2-40B4-BE49-F238E27FC236}">
                <a16:creationId xmlns:a16="http://schemas.microsoft.com/office/drawing/2014/main" id="{6225D361-D306-376B-E28D-919F9312CEF5}"/>
              </a:ext>
            </a:extLst>
          </p:cNvPr>
          <p:cNvSpPr/>
          <p:nvPr/>
        </p:nvSpPr>
        <p:spPr bwMode="auto">
          <a:xfrm>
            <a:off x="1706094" y="1785970"/>
            <a:ext cx="8302733" cy="1207478"/>
          </a:xfrm>
          <a:prstGeom prst="triangle">
            <a:avLst/>
          </a:prstGeom>
          <a:solidFill>
            <a:srgbClr val="C6C6C6">
              <a:lumMod val="60000"/>
              <a:lumOff val="40000"/>
            </a:srgbClr>
          </a:soli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Arial"/>
                <a:ea typeface="ＭＳ Ｐゴシック" pitchFamily="28" charset="-128"/>
                <a:cs typeface="+mn-cs"/>
              </a:rPr>
              <a:t>Nachhaltigkeit</a:t>
            </a:r>
          </a:p>
        </p:txBody>
      </p:sp>
      <p:sp>
        <p:nvSpPr>
          <p:cNvPr id="13" name="Rechteck 12">
            <a:extLst>
              <a:ext uri="{FF2B5EF4-FFF2-40B4-BE49-F238E27FC236}">
                <a16:creationId xmlns:a16="http://schemas.microsoft.com/office/drawing/2014/main" id="{2C7E62F7-0F03-4C31-30D0-77749239698B}"/>
              </a:ext>
            </a:extLst>
          </p:cNvPr>
          <p:cNvSpPr/>
          <p:nvPr/>
        </p:nvSpPr>
        <p:spPr bwMode="auto">
          <a:xfrm>
            <a:off x="1706094" y="5766793"/>
            <a:ext cx="8302733" cy="449452"/>
          </a:xfrm>
          <a:prstGeom prst="rect">
            <a:avLst/>
          </a:prstGeom>
          <a:solidFill>
            <a:srgbClr val="FFFFFF">
              <a:lumMod val="75000"/>
            </a:srgbClr>
          </a:soli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dirty="0">
              <a:ln>
                <a:noFill/>
              </a:ln>
              <a:solidFill>
                <a:srgbClr val="FFFFFF"/>
              </a:solidFill>
              <a:effectLst/>
              <a:uLnTx/>
              <a:uFillTx/>
              <a:latin typeface="Arial"/>
              <a:ea typeface="ＭＳ Ｐゴシック" pitchFamily="28" charset="-128"/>
              <a:cs typeface="+mn-cs"/>
            </a:endParaRPr>
          </a:p>
        </p:txBody>
      </p:sp>
    </p:spTree>
    <p:extLst>
      <p:ext uri="{BB962C8B-B14F-4D97-AF65-F5344CB8AC3E}">
        <p14:creationId xmlns:p14="http://schemas.microsoft.com/office/powerpoint/2010/main" val="2470675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1EB"/>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0D83B8-7820-E320-98B2-38E88FB29E16}"/>
              </a:ext>
            </a:extLst>
          </p:cNvPr>
          <p:cNvSpPr>
            <a:spLocks noGrp="1"/>
          </p:cNvSpPr>
          <p:nvPr>
            <p:ph type="title"/>
          </p:nvPr>
        </p:nvSpPr>
        <p:spPr>
          <a:xfrm>
            <a:off x="429126" y="837447"/>
            <a:ext cx="10515600" cy="1325563"/>
          </a:xfrm>
        </p:spPr>
        <p:txBody>
          <a:bodyPr/>
          <a:lstStyle/>
          <a:p>
            <a:r>
              <a:rPr lang="de-DE" dirty="0"/>
              <a:t>Wie setzen wir Nachhaltigkeit um?</a:t>
            </a:r>
          </a:p>
        </p:txBody>
      </p:sp>
      <p:graphicFrame>
        <p:nvGraphicFramePr>
          <p:cNvPr id="7" name="Inhaltsplatzhalter 2">
            <a:extLst>
              <a:ext uri="{FF2B5EF4-FFF2-40B4-BE49-F238E27FC236}">
                <a16:creationId xmlns:a16="http://schemas.microsoft.com/office/drawing/2014/main" id="{AFC6E915-7091-CAF3-BB83-F7355BC5A4A5}"/>
              </a:ext>
            </a:extLst>
          </p:cNvPr>
          <p:cNvGraphicFramePr>
            <a:graphicFrameLocks noGrp="1"/>
          </p:cNvGraphicFramePr>
          <p:nvPr>
            <p:ph idx="1"/>
            <p:extLst>
              <p:ext uri="{D42A27DB-BD31-4B8C-83A1-F6EECF244321}">
                <p14:modId xmlns:p14="http://schemas.microsoft.com/office/powerpoint/2010/main" val="851971097"/>
              </p:ext>
            </p:extLst>
          </p:nvPr>
        </p:nvGraphicFramePr>
        <p:xfrm>
          <a:off x="838200" y="2270794"/>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54400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3534C2-E398-5856-7930-4121DD5CC855}"/>
              </a:ext>
            </a:extLst>
          </p:cNvPr>
          <p:cNvSpPr>
            <a:spLocks noGrp="1"/>
          </p:cNvSpPr>
          <p:nvPr>
            <p:ph type="title"/>
          </p:nvPr>
        </p:nvSpPr>
        <p:spPr>
          <a:xfrm>
            <a:off x="429127" y="834357"/>
            <a:ext cx="10515600" cy="1325563"/>
          </a:xfrm>
        </p:spPr>
        <p:txBody>
          <a:bodyPr/>
          <a:lstStyle/>
          <a:p>
            <a:r>
              <a:rPr lang="de-DE" dirty="0"/>
              <a:t>Wo entstehen Treibhausgasemissionen in Deutschland? </a:t>
            </a:r>
          </a:p>
        </p:txBody>
      </p:sp>
      <p:pic>
        <p:nvPicPr>
          <p:cNvPr id="4" name="Grafik 3" descr="Ein Bild, das Text, Screenshot, Diagramm, Schrift enthält.&#10;&#10;Automatisch generierte Beschreibung">
            <a:extLst>
              <a:ext uri="{FF2B5EF4-FFF2-40B4-BE49-F238E27FC236}">
                <a16:creationId xmlns:a16="http://schemas.microsoft.com/office/drawing/2014/main" id="{EC750931-2D11-3B2E-D81B-36F10F598B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9440" y="1984298"/>
            <a:ext cx="6453120" cy="4843874"/>
          </a:xfrm>
          <a:prstGeom prst="rect">
            <a:avLst/>
          </a:prstGeom>
        </p:spPr>
      </p:pic>
    </p:spTree>
    <p:extLst>
      <p:ext uri="{BB962C8B-B14F-4D97-AF65-F5344CB8AC3E}">
        <p14:creationId xmlns:p14="http://schemas.microsoft.com/office/powerpoint/2010/main" val="1488858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3B27AA-AC56-7435-CB4B-7DFF2298606C}"/>
              </a:ext>
            </a:extLst>
          </p:cNvPr>
          <p:cNvSpPr>
            <a:spLocks noGrp="1"/>
          </p:cNvSpPr>
          <p:nvPr>
            <p:ph type="title"/>
          </p:nvPr>
        </p:nvSpPr>
        <p:spPr>
          <a:xfrm>
            <a:off x="344905" y="551578"/>
            <a:ext cx="10515600" cy="1325563"/>
          </a:xfrm>
        </p:spPr>
        <p:txBody>
          <a:bodyPr/>
          <a:lstStyle/>
          <a:p>
            <a:r>
              <a:rPr lang="de-DE" dirty="0"/>
              <a:t>Energiewirtschaft</a:t>
            </a:r>
          </a:p>
        </p:txBody>
      </p:sp>
      <p:sp>
        <p:nvSpPr>
          <p:cNvPr id="5" name="Rechteck 4">
            <a:extLst>
              <a:ext uri="{FF2B5EF4-FFF2-40B4-BE49-F238E27FC236}">
                <a16:creationId xmlns:a16="http://schemas.microsoft.com/office/drawing/2014/main" id="{6058BAA1-8F23-567D-04DF-B9D85B44B51B}"/>
              </a:ext>
            </a:extLst>
          </p:cNvPr>
          <p:cNvSpPr/>
          <p:nvPr/>
        </p:nvSpPr>
        <p:spPr bwMode="auto">
          <a:xfrm>
            <a:off x="496883" y="4980859"/>
            <a:ext cx="5193243" cy="1337814"/>
          </a:xfrm>
          <a:prstGeom prst="rect">
            <a:avLst/>
          </a:prstGeom>
          <a:solidFill>
            <a:schemeClr val="bg2">
              <a:lumMod val="65000"/>
              <a:alpha val="8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a:ln>
                  <a:noFill/>
                </a:ln>
                <a:solidFill>
                  <a:schemeClr val="tx1"/>
                </a:solidFill>
                <a:effectLst/>
                <a:latin typeface="Arial" charset="0"/>
                <a:ea typeface="ＭＳ Ｐゴシック" pitchFamily="28" charset="-128"/>
              </a:rPr>
              <a:t>Bei der konventionellen </a:t>
            </a:r>
            <a:br>
              <a:rPr kumimoji="0" lang="de-DE" sz="2000" b="0" i="0" u="none" strike="noStrike" cap="none" normalizeH="0" baseline="0" dirty="0">
                <a:ln>
                  <a:noFill/>
                </a:ln>
                <a:solidFill>
                  <a:schemeClr val="tx1"/>
                </a:solidFill>
                <a:effectLst/>
                <a:latin typeface="Arial" charset="0"/>
                <a:ea typeface="ＭＳ Ｐゴシック" pitchFamily="28" charset="-128"/>
              </a:rPr>
            </a:br>
            <a:r>
              <a:rPr kumimoji="0" lang="de-DE" sz="2000" b="0" i="0" u="none" strike="noStrike" cap="none" normalizeH="0" baseline="0" dirty="0">
                <a:ln>
                  <a:noFill/>
                </a:ln>
                <a:solidFill>
                  <a:schemeClr val="tx1"/>
                </a:solidFill>
                <a:effectLst/>
                <a:latin typeface="Arial" charset="0"/>
                <a:ea typeface="ＭＳ Ｐゴシック" pitchFamily="28" charset="-128"/>
              </a:rPr>
              <a:t>Energieerzeugung mit Gas, Kohle und Öl </a:t>
            </a:r>
            <a:br>
              <a:rPr kumimoji="0" lang="de-DE" sz="2000" b="0" i="0" u="none" strike="noStrike" cap="none" normalizeH="0" baseline="0" dirty="0">
                <a:ln>
                  <a:noFill/>
                </a:ln>
                <a:solidFill>
                  <a:schemeClr val="tx1"/>
                </a:solidFill>
                <a:effectLst/>
                <a:latin typeface="Arial" charset="0"/>
                <a:ea typeface="ＭＳ Ｐゴシック" pitchFamily="28" charset="-128"/>
              </a:rPr>
            </a:br>
            <a:r>
              <a:rPr kumimoji="0" lang="de-DE" sz="2000" b="0" i="0" u="none" strike="noStrike" cap="none" normalizeH="0" baseline="0" dirty="0">
                <a:ln>
                  <a:noFill/>
                </a:ln>
                <a:solidFill>
                  <a:schemeClr val="tx1"/>
                </a:solidFill>
                <a:effectLst/>
                <a:latin typeface="Arial" charset="0"/>
                <a:ea typeface="ＭＳ Ｐゴシック" pitchFamily="28" charset="-128"/>
              </a:rPr>
              <a:t>entstehen sehr viele THG</a:t>
            </a:r>
          </a:p>
        </p:txBody>
      </p:sp>
      <p:sp>
        <p:nvSpPr>
          <p:cNvPr id="6" name="Rechteck 5">
            <a:extLst>
              <a:ext uri="{FF2B5EF4-FFF2-40B4-BE49-F238E27FC236}">
                <a16:creationId xmlns:a16="http://schemas.microsoft.com/office/drawing/2014/main" id="{49E25402-4F45-E431-0309-1A548C106F8C}"/>
              </a:ext>
            </a:extLst>
          </p:cNvPr>
          <p:cNvSpPr/>
          <p:nvPr/>
        </p:nvSpPr>
        <p:spPr bwMode="auto">
          <a:xfrm>
            <a:off x="6253553" y="5007532"/>
            <a:ext cx="5441562" cy="1311141"/>
          </a:xfrm>
          <a:prstGeom prst="rect">
            <a:avLst/>
          </a:prstGeom>
          <a:solidFill>
            <a:srgbClr val="99CC00">
              <a:alpha val="71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de-DE" sz="2000" dirty="0">
                <a:latin typeface="Arial" charset="0"/>
                <a:ea typeface="ＭＳ Ｐゴシック" pitchFamily="28" charset="-128"/>
              </a:rPr>
              <a:t>Erneuerbare Energien (Photovoltaik, Biomasse</a:t>
            </a:r>
          </a:p>
          <a:p>
            <a:pPr algn="ctr" eaLnBrk="0" fontAlgn="base" hangingPunct="0">
              <a:spcBef>
                <a:spcPct val="0"/>
              </a:spcBef>
              <a:spcAft>
                <a:spcPct val="0"/>
              </a:spcAft>
            </a:pPr>
            <a:r>
              <a:rPr lang="de-DE" sz="2000" dirty="0">
                <a:latin typeface="Arial" charset="0"/>
                <a:ea typeface="ＭＳ Ｐゴシック" pitchFamily="28" charset="-128"/>
              </a:rPr>
              <a:t>Windkraft, Wasserkraft)</a:t>
            </a:r>
          </a:p>
          <a:p>
            <a:pPr algn="ctr" eaLnBrk="0" fontAlgn="base" hangingPunct="0">
              <a:spcBef>
                <a:spcPct val="0"/>
              </a:spcBef>
              <a:spcAft>
                <a:spcPct val="0"/>
              </a:spcAft>
            </a:pPr>
            <a:r>
              <a:rPr lang="de-DE" sz="2000" dirty="0">
                <a:latin typeface="Arial" charset="0"/>
                <a:ea typeface="ＭＳ Ｐゴシック" pitchFamily="28" charset="-128"/>
              </a:rPr>
              <a:t>sind oft günstiger und emittieren keine THG</a:t>
            </a:r>
          </a:p>
        </p:txBody>
      </p:sp>
      <p:pic>
        <p:nvPicPr>
          <p:cNvPr id="7" name="Grafik 6" descr="Ein Bild, das Himmel, draußen, Verschmutzung, Wolke enthält.&#10;&#10;Automatisch generierte Beschreibung">
            <a:extLst>
              <a:ext uri="{FF2B5EF4-FFF2-40B4-BE49-F238E27FC236}">
                <a16:creationId xmlns:a16="http://schemas.microsoft.com/office/drawing/2014/main" id="{F60F5D46-C15F-2953-47C8-405A33E00176}"/>
              </a:ext>
            </a:extLst>
          </p:cNvPr>
          <p:cNvPicPr>
            <a:picLocks noChangeAspect="1"/>
          </p:cNvPicPr>
          <p:nvPr/>
        </p:nvPicPr>
        <p:blipFill>
          <a:blip r:embed="rId3">
            <a:alphaModFix amt="82000"/>
            <a:extLst>
              <a:ext uri="{28A0092B-C50C-407E-A947-70E740481C1C}">
                <a14:useLocalDpi xmlns:a14="http://schemas.microsoft.com/office/drawing/2010/main" val="0"/>
              </a:ext>
            </a:extLst>
          </a:blip>
          <a:stretch>
            <a:fillRect/>
          </a:stretch>
        </p:blipFill>
        <p:spPr>
          <a:xfrm>
            <a:off x="496884" y="1518697"/>
            <a:ext cx="5193243" cy="3462162"/>
          </a:xfrm>
          <a:prstGeom prst="rect">
            <a:avLst/>
          </a:prstGeom>
        </p:spPr>
      </p:pic>
      <p:pic>
        <p:nvPicPr>
          <p:cNvPr id="8" name="Grafik 7" descr="Ein Bild, das draußen, Himmel, Solarenergie, Wolke enthält.&#10;&#10;Automatisch generierte Beschreibung">
            <a:extLst>
              <a:ext uri="{FF2B5EF4-FFF2-40B4-BE49-F238E27FC236}">
                <a16:creationId xmlns:a16="http://schemas.microsoft.com/office/drawing/2014/main" id="{69832966-5727-A554-9819-E96C5A1441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3553" y="1518697"/>
            <a:ext cx="5441562" cy="3488835"/>
          </a:xfrm>
          <a:prstGeom prst="rect">
            <a:avLst/>
          </a:prstGeom>
        </p:spPr>
      </p:pic>
    </p:spTree>
    <p:extLst>
      <p:ext uri="{BB962C8B-B14F-4D97-AF65-F5344CB8AC3E}">
        <p14:creationId xmlns:p14="http://schemas.microsoft.com/office/powerpoint/2010/main" val="1801260709"/>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3374</Words>
  <Application>Microsoft Office PowerPoint</Application>
  <PresentationFormat>Breitbild</PresentationFormat>
  <Paragraphs>223</Paragraphs>
  <Slides>19</Slides>
  <Notes>19</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19</vt:i4>
      </vt:variant>
    </vt:vector>
  </HeadingPairs>
  <TitlesOfParts>
    <vt:vector size="25" baseType="lpstr">
      <vt:lpstr>-apple-system</vt:lpstr>
      <vt:lpstr>Aptos</vt:lpstr>
      <vt:lpstr>Aptos Display</vt:lpstr>
      <vt:lpstr>Arial</vt:lpstr>
      <vt:lpstr>Hero</vt:lpstr>
      <vt:lpstr>Office</vt:lpstr>
      <vt:lpstr>PowerPoint-Präsentation</vt:lpstr>
      <vt:lpstr>Treibhausgaseffekt – Warum wird es immer heißer?</vt:lpstr>
      <vt:lpstr>Was bewirkt der Temperaturanstieg?</vt:lpstr>
      <vt:lpstr>Wer ist für die Erwärmung vor allem verantwortlich?</vt:lpstr>
      <vt:lpstr>Durchschnittlicher CO2-Fußabdruck pro Kopf in Deutschland </vt:lpstr>
      <vt:lpstr>Nachhaltiges Handeln - Was können wir tun? </vt:lpstr>
      <vt:lpstr>Wie setzen wir Nachhaltigkeit um?</vt:lpstr>
      <vt:lpstr>Wo entstehen Treibhausgasemissionen in Deutschland? </vt:lpstr>
      <vt:lpstr>Energiewirtschaft</vt:lpstr>
      <vt:lpstr>Industrie</vt:lpstr>
      <vt:lpstr>Verkehr</vt:lpstr>
      <vt:lpstr>Gebäude</vt:lpstr>
      <vt:lpstr>Landwirtschaft</vt:lpstr>
      <vt:lpstr>Kostet der Umstieg auf klimaneutrale Technologien (zu) viel?</vt:lpstr>
      <vt:lpstr>Was machen die Vereinten Nationen, um den Klimawandel zu verlangsamen?</vt:lpstr>
      <vt:lpstr>Können wir die Ziele von Paris erreichen?</vt:lpstr>
      <vt:lpstr>Was ist die aktuelle Klimapolitik der EU?</vt:lpstr>
      <vt:lpstr>Was ist die aktuelle Klimapolitik Deutschlands?</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Ellensohn  Jakob</dc:creator>
  <cp:lastModifiedBy>Schwab-Renner Antonia</cp:lastModifiedBy>
  <cp:revision>95</cp:revision>
  <dcterms:created xsi:type="dcterms:W3CDTF">2024-08-01T10:17:51Z</dcterms:created>
  <dcterms:modified xsi:type="dcterms:W3CDTF">2025-05-14T07:15:35Z</dcterms:modified>
</cp:coreProperties>
</file>